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289" r:id="rId3"/>
    <p:sldId id="257" r:id="rId4"/>
    <p:sldId id="264" r:id="rId5"/>
    <p:sldId id="290" r:id="rId6"/>
    <p:sldId id="265" r:id="rId7"/>
    <p:sldId id="288" r:id="rId8"/>
    <p:sldId id="293" r:id="rId9"/>
    <p:sldId id="291" r:id="rId10"/>
    <p:sldId id="266" r:id="rId11"/>
    <p:sldId id="294" r:id="rId12"/>
    <p:sldId id="292" r:id="rId13"/>
    <p:sldId id="267" r:id="rId14"/>
    <p:sldId id="295" r:id="rId15"/>
    <p:sldId id="297" r:id="rId16"/>
    <p:sldId id="268" r:id="rId17"/>
    <p:sldId id="296" r:id="rId18"/>
    <p:sldId id="298" r:id="rId19"/>
    <p:sldId id="271" r:id="rId20"/>
    <p:sldId id="272" r:id="rId21"/>
    <p:sldId id="299" r:id="rId22"/>
    <p:sldId id="301" r:id="rId23"/>
    <p:sldId id="300" r:id="rId24"/>
    <p:sldId id="303" r:id="rId25"/>
    <p:sldId id="304" r:id="rId26"/>
    <p:sldId id="305" r:id="rId27"/>
    <p:sldId id="306" r:id="rId28"/>
    <p:sldId id="307" r:id="rId29"/>
    <p:sldId id="308" r:id="rId30"/>
    <p:sldId id="309" r:id="rId31"/>
    <p:sldId id="302" r:id="rId32"/>
    <p:sldId id="310" r:id="rId33"/>
    <p:sldId id="311" r:id="rId34"/>
    <p:sldId id="312" r:id="rId35"/>
    <p:sldId id="313" r:id="rId36"/>
    <p:sldId id="314" r:id="rId37"/>
    <p:sldId id="3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DEC"/>
    <a:srgbClr val="FDFDFD"/>
    <a:srgbClr val="EDF0EF"/>
    <a:srgbClr val="EB9903"/>
    <a:srgbClr val="DD9306"/>
    <a:srgbClr val="FFFFFF"/>
    <a:srgbClr val="00D4EA"/>
    <a:srgbClr val="2CE9FF"/>
    <a:srgbClr val="FD1B53"/>
    <a:srgbClr val="FAF9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683" autoAdjust="0"/>
  </p:normalViewPr>
  <p:slideViewPr>
    <p:cSldViewPr snapToGrid="0">
      <p:cViewPr varScale="1">
        <p:scale>
          <a:sx n="79" d="100"/>
          <a:sy n="79" d="100"/>
        </p:scale>
        <p:origin x="1776" y="90"/>
      </p:cViewPr>
      <p:guideLst/>
    </p:cSldViewPr>
  </p:slideViewPr>
  <p:notesTextViewPr>
    <p:cViewPr>
      <p:scale>
        <a:sx n="100" d="100"/>
        <a:sy n="100" d="100"/>
      </p:scale>
      <p:origin x="0" y="0"/>
    </p:cViewPr>
  </p:notesTextViewPr>
  <p:notesViewPr>
    <p:cSldViewPr snapToGrid="0">
      <p:cViewPr>
        <p:scale>
          <a:sx n="150" d="100"/>
          <a:sy n="150" d="100"/>
        </p:scale>
        <p:origin x="2472" y="-322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E75A2-70C4-4F7F-BE1A-E569D67B19B5}"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FB260F-E7DE-4F3E-9AA9-D9C4F15328AA}" type="slidenum">
              <a:rPr lang="en-US" smtClean="0"/>
              <a:t>‹#›</a:t>
            </a:fld>
            <a:endParaRPr lang="en-US"/>
          </a:p>
        </p:txBody>
      </p:sp>
    </p:spTree>
    <p:extLst>
      <p:ext uri="{BB962C8B-B14F-4D97-AF65-F5344CB8AC3E}">
        <p14:creationId xmlns:p14="http://schemas.microsoft.com/office/powerpoint/2010/main" val="18642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Hudson_(software)#cite_note-hudson-trademark-listing-13" TargetMode="External"/><Relationship Id="rId7" Type="http://schemas.openxmlformats.org/officeDocument/2006/relationships/hyperlink" Target="https://en.wikipedia.org/wiki/Hudson_(software)#cite_note-oracle-future-hudson-16"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Hudson_(software)#cite_note-jenkins-vote-15" TargetMode="External"/><Relationship Id="rId5" Type="http://schemas.openxmlformats.org/officeDocument/2006/relationships/hyperlink" Target="https://en.wikipedia.org/wiki/Jenkins_(software)" TargetMode="External"/><Relationship Id="rId4" Type="http://schemas.openxmlformats.org/officeDocument/2006/relationships/hyperlink" Target="https://en.wikipedia.org/wiki/Hudson_(software)#cite_note-jenkins-rename-14"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scm.com/docs/gitignor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scm.com/docs/git-commi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FB260F-E7DE-4F3E-9AA9-D9C4F15328AA}" type="slidenum">
              <a:rPr lang="en-US" smtClean="0"/>
              <a:t>1</a:t>
            </a:fld>
            <a:endParaRPr lang="en-US"/>
          </a:p>
        </p:txBody>
      </p:sp>
    </p:spTree>
    <p:extLst>
      <p:ext uri="{BB962C8B-B14F-4D97-AF65-F5344CB8AC3E}">
        <p14:creationId xmlns:p14="http://schemas.microsoft.com/office/powerpoint/2010/main" val="107588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u="sng"/>
              <a:t>Definitie</a:t>
            </a:r>
            <a:r>
              <a:rPr lang="en-US" u="sng"/>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ro-RO" u="none"/>
              <a:t>* </a:t>
            </a:r>
            <a:r>
              <a:rPr lang="en-US" u="none"/>
              <a:t>Gerrit e o platforma de “source code management”, ca GitHub, BitBucket sau Team Foundation Server. Sistemul de versionare folosit de gerrit este git.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ro-RO" u="none"/>
              <a:t>* </a:t>
            </a:r>
            <a:r>
              <a:rPr lang="en-US" u="none"/>
              <a:t>Ca oricare alta platformă de “source code management”, poate administra mai multe repository-uri, branch-uri, tag-uri sau alte resurse de git.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ro-RO" u="none"/>
              <a:t>* </a:t>
            </a:r>
            <a:r>
              <a:rPr lang="en-US" u="none"/>
              <a:t>Opțional, gerrit oferă posibilitatea de a folosi un workflow de “Code review” care salvează modificările înainte de a fi introduse în proiect.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u="none"/>
              <a:t>De asemenea, gerrit oferă “access control” pentru repo-urile de git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u="none"/>
              <a:t>Este gratuit, open source și este folosit de Google pentru a dezvolta sistemul de operare Android.</a:t>
            </a:r>
          </a:p>
          <a:p>
            <a:endParaRPr lang="ro-RO" u="none"/>
          </a:p>
          <a:p>
            <a:r>
              <a:rPr lang="ro-RO" u="sng"/>
              <a:t>De ce folosim gerrit ?</a:t>
            </a:r>
          </a:p>
          <a:p>
            <a:pPr marL="228600" indent="-228600">
              <a:buFont typeface="+mj-lt"/>
              <a:buAutoNum type="arabicPeriod"/>
            </a:pPr>
            <a:r>
              <a:rPr lang="ro-RO" u="none"/>
              <a:t>* Oferă un framework simplu pentru a revizui schimbările înainte de a le introduce în repository.</a:t>
            </a:r>
          </a:p>
          <a:p>
            <a:pPr marL="228600" indent="-228600">
              <a:buFont typeface="+mj-lt"/>
              <a:buAutoNum type="arabicPeriod"/>
            </a:pPr>
            <a:r>
              <a:rPr lang="ro-RO" u="none"/>
              <a:t>* Salvează discuția membrilor de echipă asupra schimbărilor de cod prin </a:t>
            </a:r>
            <a:r>
              <a:rPr lang="en-US" u="none"/>
              <a:t>workflow-ul de “Code Review”.</a:t>
            </a:r>
          </a:p>
          <a:p>
            <a:pPr marL="228600" indent="-228600">
              <a:buFont typeface="+mj-lt"/>
              <a:buAutoNum type="arabicPeriod"/>
            </a:pPr>
            <a:r>
              <a:rPr lang="en-US" u="none"/>
              <a:t>Controleaza workflow-ul de echip</a:t>
            </a:r>
            <a:r>
              <a:rPr lang="ro-RO" u="none"/>
              <a:t>ă pentru a asigura faptul că schimbările trec prin toate verificările de calitate.</a:t>
            </a:r>
          </a:p>
          <a:p>
            <a:pPr marL="228600" indent="-228600">
              <a:buFont typeface="+mj-lt"/>
              <a:buAutoNum type="arabicPeriod"/>
            </a:pPr>
            <a:r>
              <a:rPr lang="ro-RO" u="none"/>
              <a:t>* Oferă posibilitatea de a controla cine are acces la repo-urile de git si interfața lui grafică.</a:t>
            </a:r>
          </a:p>
          <a:p>
            <a:pPr marL="228600" indent="-228600">
              <a:buFont typeface="+mj-lt"/>
              <a:buAutoNum type="arabicPeriod"/>
            </a:pPr>
            <a:r>
              <a:rPr lang="ro-RO" u="none"/>
              <a:t>Developerii nu au nevoie de alte tool-uri pentru a interacționa cu gerrit.</a:t>
            </a:r>
            <a:endParaRPr lang="en-US" u="none" dirty="0"/>
          </a:p>
        </p:txBody>
      </p:sp>
      <p:sp>
        <p:nvSpPr>
          <p:cNvPr id="4" name="Slide Number Placeholder 3"/>
          <p:cNvSpPr>
            <a:spLocks noGrp="1"/>
          </p:cNvSpPr>
          <p:nvPr>
            <p:ph type="sldNum" sz="quarter" idx="5"/>
          </p:nvPr>
        </p:nvSpPr>
        <p:spPr/>
        <p:txBody>
          <a:bodyPr/>
          <a:lstStyle/>
          <a:p>
            <a:fld id="{46FB260F-E7DE-4F3E-9AA9-D9C4F15328AA}" type="slidenum">
              <a:rPr lang="en-US" smtClean="0"/>
              <a:t>10</a:t>
            </a:fld>
            <a:endParaRPr lang="en-US"/>
          </a:p>
        </p:txBody>
      </p:sp>
    </p:spTree>
    <p:extLst>
      <p:ext uri="{BB962C8B-B14F-4D97-AF65-F5344CB8AC3E}">
        <p14:creationId xmlns:p14="http://schemas.microsoft.com/office/powerpoint/2010/main" val="51770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a:t>g</a:t>
            </a:r>
            <a:r>
              <a:rPr lang="ro-RO" u="none"/>
              <a:t>errit Workflow</a:t>
            </a:r>
            <a:r>
              <a:rPr lang="en-US" u="none"/>
              <a:t>:</a:t>
            </a:r>
          </a:p>
          <a:p>
            <a:pPr marL="171450" indent="-171450">
              <a:buFont typeface="Arial" panose="020B0604020202020204" pitchFamily="34" charset="0"/>
              <a:buChar char="•"/>
            </a:pPr>
            <a:r>
              <a:rPr lang="en-US" u="none"/>
              <a:t>O persoana vrea s</a:t>
            </a:r>
            <a:r>
              <a:rPr lang="ro-RO" u="none"/>
              <a:t>ă introducă schimbări în proiect</a:t>
            </a:r>
          </a:p>
          <a:p>
            <a:pPr marL="171450" indent="-171450">
              <a:buFont typeface="Arial" panose="020B0604020202020204" pitchFamily="34" charset="0"/>
              <a:buChar char="•"/>
            </a:pPr>
            <a:r>
              <a:rPr lang="ro-RO" u="none"/>
              <a:t>Se startează în mod automat un build pe Jenkins</a:t>
            </a:r>
          </a:p>
          <a:p>
            <a:pPr marL="171450" indent="-171450">
              <a:buFont typeface="Arial" panose="020B0604020202020204" pitchFamily="34" charset="0"/>
              <a:buChar char="•"/>
            </a:pPr>
            <a:r>
              <a:rPr lang="ro-RO" u="none"/>
              <a:t>Un coleg de echipă verifică codul si își dă sau nu acordul ca acesta să fie introdus in proiect</a:t>
            </a:r>
          </a:p>
          <a:p>
            <a:pPr marL="171450" indent="-171450">
              <a:buFont typeface="Arial" panose="020B0604020202020204" pitchFamily="34" charset="0"/>
              <a:buChar char="•"/>
            </a:pPr>
            <a:r>
              <a:rPr lang="ro-RO" u="none"/>
              <a:t>Se face submit și schimbările fac parte din proiect</a:t>
            </a:r>
            <a:endParaRPr lang="en-US" u="none" dirty="0"/>
          </a:p>
        </p:txBody>
      </p:sp>
      <p:sp>
        <p:nvSpPr>
          <p:cNvPr id="4" name="Slide Number Placeholder 3"/>
          <p:cNvSpPr>
            <a:spLocks noGrp="1"/>
          </p:cNvSpPr>
          <p:nvPr>
            <p:ph type="sldNum" sz="quarter" idx="5"/>
          </p:nvPr>
        </p:nvSpPr>
        <p:spPr/>
        <p:txBody>
          <a:bodyPr/>
          <a:lstStyle/>
          <a:p>
            <a:fld id="{46FB260F-E7DE-4F3E-9AA9-D9C4F15328AA}" type="slidenum">
              <a:rPr lang="en-US" smtClean="0"/>
              <a:t>11</a:t>
            </a:fld>
            <a:endParaRPr lang="en-US"/>
          </a:p>
        </p:txBody>
      </p:sp>
    </p:spTree>
    <p:extLst>
      <p:ext uri="{BB962C8B-B14F-4D97-AF65-F5344CB8AC3E}">
        <p14:creationId xmlns:p14="http://schemas.microsoft.com/office/powerpoint/2010/main" val="2470309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12</a:t>
            </a:fld>
            <a:endParaRPr lang="en-US"/>
          </a:p>
        </p:txBody>
      </p:sp>
    </p:spTree>
    <p:extLst>
      <p:ext uri="{BB962C8B-B14F-4D97-AF65-F5344CB8AC3E}">
        <p14:creationId xmlns:p14="http://schemas.microsoft.com/office/powerpoint/2010/main" val="1179049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u="sng"/>
              <a:t>Definitie</a:t>
            </a:r>
            <a:r>
              <a:rPr lang="en-US" u="sng"/>
              <a:t>:</a:t>
            </a:r>
          </a:p>
          <a:p>
            <a:pPr marL="228600" indent="-228600">
              <a:buAutoNum type="arabicPeriod"/>
            </a:pPr>
            <a:r>
              <a:rPr lang="ro-RO" u="none"/>
              <a:t>GitHub este un serviciu de repository hosting. Poti să</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o-RO" u="none"/>
              <a:t>GitHub este o interfață web pentru s</a:t>
            </a:r>
            <a:r>
              <a:rPr lang="en-US" u="none"/>
              <a:t>istemul de versionare git.</a:t>
            </a:r>
            <a:endParaRPr lang="ro-RO" u="none"/>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ro-RO" u="none"/>
              <a:t>GitHub este un tool de administrare si control.</a:t>
            </a:r>
            <a:endParaRPr lang="en-US" u="none"/>
          </a:p>
          <a:p>
            <a:pPr marL="228600" indent="-228600">
              <a:buAutoNum type="arabicPeriod"/>
            </a:pPr>
            <a:endParaRPr lang="ro-RO" u="none"/>
          </a:p>
          <a:p>
            <a:endParaRPr lang="ro-RO" u="none"/>
          </a:p>
          <a:p>
            <a:r>
              <a:rPr lang="ro-RO" u="sng"/>
              <a:t>De ce folosim GitHub ?</a:t>
            </a:r>
          </a:p>
          <a:p>
            <a:pPr marL="228600" indent="-228600">
              <a:buFont typeface="+mj-lt"/>
              <a:buAutoNum type="arabicPeriod"/>
            </a:pPr>
            <a:r>
              <a:rPr lang="ro-RO"/>
              <a:t>Este usor de folosit în dezvoltarea proiectelor.</a:t>
            </a:r>
          </a:p>
          <a:p>
            <a:pPr marL="228600" indent="-228600">
              <a:buFont typeface="+mj-lt"/>
              <a:buAutoNum type="arabicPeriod"/>
            </a:pPr>
            <a:r>
              <a:rPr lang="ro-RO"/>
              <a:t>Folosind Github, ai acces la o documentație detaliata. Secțiunea de </a:t>
            </a:r>
            <a:r>
              <a:rPr lang="en-US"/>
              <a:t>“Help” </a:t>
            </a:r>
            <a:r>
              <a:rPr lang="ro-RO"/>
              <a:t>are articole pentru toate topic-urile la care te poți gândi legate de git.</a:t>
            </a:r>
          </a:p>
          <a:p>
            <a:pPr marL="228600" indent="-228600">
              <a:buFont typeface="+mj-lt"/>
              <a:buAutoNum type="arabicPeriod"/>
            </a:pPr>
            <a:r>
              <a:rPr lang="ro-RO"/>
              <a:t>GitHub e un repository.  Github e una din cele mai largi comunitati de coding la momentul actual.</a:t>
            </a:r>
          </a:p>
          <a:p>
            <a:pPr marL="228600" indent="-228600">
              <a:buFont typeface="+mj-lt"/>
              <a:buAutoNum type="arabicPeriod"/>
            </a:pPr>
            <a:r>
              <a:rPr lang="ro-RO"/>
              <a:t>Îți permite să urmărești schimbările între versiuni.</a:t>
            </a:r>
          </a:p>
          <a:p>
            <a:pPr marL="228600" indent="-228600">
              <a:buFont typeface="+mj-lt"/>
              <a:buAutoNum type="arabicPeriod"/>
            </a:pPr>
            <a:r>
              <a:rPr lang="ro-RO"/>
              <a:t>GitHub se poate integra cu plaforme uzuale cum ar fi Amazon și Google Cloud, servicii ca și Code Climate pentru a urmări feedback-ul și poate evidenția sintaxa în peste 200 de limbaje de programare diferite.</a:t>
            </a:r>
          </a:p>
          <a:p>
            <a:pPr marL="228600" indent="-228600">
              <a:buFont typeface="+mj-lt"/>
              <a:buAutoNum type="arabicPeriod"/>
            </a:pPr>
            <a:endParaRPr lang="ro-RO"/>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13</a:t>
            </a:fld>
            <a:endParaRPr lang="en-US"/>
          </a:p>
        </p:txBody>
      </p:sp>
    </p:spTree>
    <p:extLst>
      <p:ext uri="{BB962C8B-B14F-4D97-AF65-F5344CB8AC3E}">
        <p14:creationId xmlns:p14="http://schemas.microsoft.com/office/powerpoint/2010/main" val="919044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u="sng"/>
              <a:t>GitHub Workflow</a:t>
            </a:r>
            <a:r>
              <a:rPr lang="en-US" u="sng"/>
              <a:t>:</a:t>
            </a:r>
          </a:p>
          <a:p>
            <a:pPr marL="171450" indent="-171450">
              <a:buFont typeface="Arial" panose="020B0604020202020204" pitchFamily="34" charset="0"/>
              <a:buChar char="•"/>
            </a:pPr>
            <a:r>
              <a:rPr lang="ro-RO"/>
              <a:t>Se creează un branch din branch-ul principal.</a:t>
            </a:r>
          </a:p>
          <a:p>
            <a:pPr marL="171450" indent="-171450">
              <a:buFont typeface="Arial" panose="020B0604020202020204" pitchFamily="34" charset="0"/>
              <a:buChar char="•"/>
            </a:pPr>
            <a:r>
              <a:rPr lang="ro-RO"/>
              <a:t>Se adaugă modificările.</a:t>
            </a:r>
          </a:p>
          <a:p>
            <a:pPr marL="171450" indent="-171450">
              <a:buFont typeface="Arial" panose="020B0604020202020204" pitchFamily="34" charset="0"/>
              <a:buChar char="•"/>
            </a:pPr>
            <a:r>
              <a:rPr lang="ro-RO"/>
              <a:t>Se creează un pull-request.</a:t>
            </a:r>
          </a:p>
          <a:p>
            <a:pPr marL="171450" indent="-171450">
              <a:buFont typeface="Arial" panose="020B0604020202020204" pitchFamily="34" charset="0"/>
              <a:buChar char="•"/>
            </a:pPr>
            <a:r>
              <a:rPr lang="ro-RO"/>
              <a:t>Se testează modificările.</a:t>
            </a:r>
          </a:p>
          <a:p>
            <a:pPr marL="171450" indent="-171450">
              <a:buFont typeface="Arial" panose="020B0604020202020204" pitchFamily="34" charset="0"/>
              <a:buChar char="•"/>
            </a:pPr>
            <a:r>
              <a:rPr lang="ro-RO"/>
              <a:t>Se face merge cu branch-ul principal.</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14</a:t>
            </a:fld>
            <a:endParaRPr lang="en-US"/>
          </a:p>
        </p:txBody>
      </p:sp>
    </p:spTree>
    <p:extLst>
      <p:ext uri="{BB962C8B-B14F-4D97-AF65-F5344CB8AC3E}">
        <p14:creationId xmlns:p14="http://schemas.microsoft.com/office/powerpoint/2010/main" val="4133486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15</a:t>
            </a:fld>
            <a:endParaRPr lang="en-US"/>
          </a:p>
        </p:txBody>
      </p:sp>
    </p:spTree>
    <p:extLst>
      <p:ext uri="{BB962C8B-B14F-4D97-AF65-F5344CB8AC3E}">
        <p14:creationId xmlns:p14="http://schemas.microsoft.com/office/powerpoint/2010/main" val="3424555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Definitie:</a:t>
            </a:r>
          </a:p>
          <a:p>
            <a:pPr marL="171450" indent="-171450">
              <a:buFont typeface="Arial" panose="020B0604020202020204" pitchFamily="34" charset="0"/>
              <a:buChar char="•"/>
            </a:pPr>
            <a:r>
              <a:rPr lang="en-US" b="0"/>
              <a:t>Jenkins este un </a:t>
            </a:r>
            <a:r>
              <a:rPr lang="ro-RO" b="0"/>
              <a:t>server</a:t>
            </a:r>
            <a:r>
              <a:rPr lang="en-US" b="0"/>
              <a:t> de automatizare scris in Java cu plugin-uri construite in scopul integr</a:t>
            </a:r>
            <a:r>
              <a:rPr lang="ro-RO" b="0"/>
              <a:t>ării continue.</a:t>
            </a:r>
            <a:endParaRPr lang="en-US" b="0"/>
          </a:p>
          <a:p>
            <a:pPr marL="171450" indent="-171450">
              <a:buFont typeface="Arial" panose="020B0604020202020204" pitchFamily="34" charset="0"/>
              <a:buChar char="•"/>
            </a:pPr>
            <a:r>
              <a:rPr lang="en-US" b="0"/>
              <a:t>Este o soluție open source folosita în general ca server de build</a:t>
            </a:r>
            <a:r>
              <a:rPr lang="ro-RO" b="0"/>
              <a:t> și test</a:t>
            </a:r>
            <a:r>
              <a:rPr lang="en-US" b="0"/>
              <a:t> în Continuous Integration.</a:t>
            </a:r>
          </a:p>
          <a:p>
            <a:pPr marL="171450" indent="-171450">
              <a:buFont typeface="Arial" panose="020B0604020202020204" pitchFamily="34" charset="0"/>
              <a:buChar char="•"/>
            </a:pPr>
            <a:r>
              <a:rPr lang="en-US" b="0"/>
              <a:t>Mai simplu, am putea spune că Jenkins este o unealta care este folosita pentru a face taskuri repetitive.</a:t>
            </a:r>
          </a:p>
          <a:p>
            <a:endParaRPr lang="en-US" b="1"/>
          </a:p>
          <a:p>
            <a:r>
              <a:rPr lang="ro-RO" b="1"/>
              <a:t>Why Jenkins?</a:t>
            </a:r>
          </a:p>
          <a:p>
            <a:pPr marL="171450" indent="-171450">
              <a:buFont typeface="Arial" panose="020B0604020202020204" pitchFamily="34" charset="0"/>
              <a:buChar char="•"/>
            </a:pPr>
            <a:r>
              <a:rPr lang="ro-RO" b="0"/>
              <a:t>Jenkins ofera posibilitatea inegrării a multe servi</a:t>
            </a:r>
            <a:r>
              <a:rPr lang="en-US" b="0"/>
              <a:t>c</a:t>
            </a:r>
            <a:r>
              <a:rPr lang="ro-RO" b="0"/>
              <a:t>ii cum ar fi</a:t>
            </a:r>
            <a:r>
              <a:rPr lang="en-US" b="0"/>
              <a:t>:</a:t>
            </a:r>
          </a:p>
          <a:p>
            <a:pPr marL="628650" lvl="1" indent="-171450">
              <a:buFont typeface="Arial" panose="020B0604020202020204" pitchFamily="34" charset="0"/>
              <a:buChar char="•"/>
            </a:pPr>
            <a:r>
              <a:rPr lang="en-US" b="0"/>
              <a:t>Git ca si SCM (Source Control Management)</a:t>
            </a:r>
          </a:p>
          <a:p>
            <a:pPr marL="628650" lvl="1" indent="-171450">
              <a:buFont typeface="Arial" panose="020B0604020202020204" pitchFamily="34" charset="0"/>
              <a:buChar char="•"/>
            </a:pPr>
            <a:r>
              <a:rPr lang="en-US" b="0"/>
              <a:t>Maven ca si Build Tool</a:t>
            </a:r>
          </a:p>
          <a:p>
            <a:pPr marL="628650" lvl="1" indent="-171450">
              <a:buFont typeface="Arial" panose="020B0604020202020204" pitchFamily="34" charset="0"/>
              <a:buChar char="•"/>
            </a:pPr>
            <a:r>
              <a:rPr lang="en-US" b="0"/>
              <a:t>Selenium ca si Testing Tool</a:t>
            </a:r>
          </a:p>
          <a:p>
            <a:pPr marL="628650" lvl="1" indent="-171450">
              <a:buFont typeface="Arial" panose="020B0604020202020204" pitchFamily="34" charset="0"/>
              <a:buChar char="•"/>
            </a:pPr>
            <a:r>
              <a:rPr lang="en-US" b="0"/>
              <a:t>Ansible ca si deployment tool</a:t>
            </a:r>
          </a:p>
          <a:p>
            <a:pPr marL="628650" lvl="1" indent="-171450">
              <a:buFont typeface="Arial" panose="020B0604020202020204" pitchFamily="34" charset="0"/>
              <a:buChar char="•"/>
            </a:pPr>
            <a:r>
              <a:rPr lang="en-US" b="0"/>
              <a:t>Etc.</a:t>
            </a:r>
          </a:p>
          <a:p>
            <a:pPr marL="628650" lvl="1" indent="-171450">
              <a:buFont typeface="Arial" panose="020B0604020202020204" pitchFamily="34" charset="0"/>
              <a:buChar char="•"/>
            </a:pPr>
            <a:endParaRPr lang="en-US" b="0"/>
          </a:p>
          <a:p>
            <a:pPr marL="171450" lvl="0" indent="-171450">
              <a:buFont typeface="Arial" panose="020B0604020202020204" pitchFamily="34" charset="0"/>
              <a:buChar char="•"/>
            </a:pPr>
            <a:r>
              <a:rPr lang="en-US" b="0"/>
              <a:t>Jenkins automatizeaz</a:t>
            </a:r>
            <a:r>
              <a:rPr lang="ro-RO" b="0"/>
              <a:t>ă tot procesul de integrare. Erorile de integrare </a:t>
            </a:r>
          </a:p>
          <a:p>
            <a:pPr marL="171450" lvl="0" indent="-171450">
              <a:buFont typeface="Arial" panose="020B0604020202020204" pitchFamily="34" charset="0"/>
              <a:buChar char="•"/>
            </a:pPr>
            <a:r>
              <a:rPr lang="ro-RO" b="0"/>
              <a:t>Este folosit global, deci este usor să găsești support in comunitățile online. </a:t>
            </a:r>
          </a:p>
          <a:p>
            <a:pPr marL="171450" lvl="0" indent="-171450">
              <a:buFont typeface="Arial" panose="020B0604020202020204" pitchFamily="34" charset="0"/>
              <a:buChar char="•"/>
            </a:pPr>
            <a:r>
              <a:rPr lang="ro-RO" b="0"/>
              <a:t>Suportă o varietate de plugin-uri care imbunătățește flexibilitatea.</a:t>
            </a:r>
          </a:p>
          <a:p>
            <a:pPr marL="171450" lvl="0" indent="-171450">
              <a:buFont typeface="Arial" panose="020B0604020202020204" pitchFamily="34" charset="0"/>
              <a:buChar char="•"/>
            </a:pPr>
            <a:r>
              <a:rPr lang="ro-RO" b="0"/>
              <a:t>Ajută la detectarea erorilor foarte rapid și îi ajută pe developeri economisind timp.</a:t>
            </a:r>
            <a:endParaRPr lang="en-US" b="0"/>
          </a:p>
          <a:p>
            <a:endParaRPr lang="en-US" b="1"/>
          </a:p>
          <a:p>
            <a:r>
              <a:rPr lang="en-US" b="1"/>
              <a:t>Hudson–Jenkins split:</a:t>
            </a:r>
          </a:p>
          <a:p>
            <a:r>
              <a:rPr lang="en-US"/>
              <a:t>In November 2010, an issue arose in the Hudson community with respect to the infrastructure used, which grew to encompass questions over Oracle's stewardship and perceived control of the project. Negotiations were held between the principal project contributors and Oracle; although there were many areas of agreement, a key sticking point was the control of the name "Hudson" itself, which Oracle claimed, and for which it submitted a trademark registration in early December 2010 (granted on October 25, 2011).</a:t>
            </a:r>
            <a:r>
              <a:rPr lang="en-US" baseline="30000">
                <a:hlinkClick r:id="rId3"/>
              </a:rPr>
              <a:t>[13]</a:t>
            </a:r>
            <a:r>
              <a:rPr lang="en-US"/>
              <a:t> As a result, on January 11, 2011, a proposal was made to change the project name from "Hudson" to "Jenkins".</a:t>
            </a:r>
            <a:r>
              <a:rPr lang="en-US" baseline="30000">
                <a:hlinkClick r:id="rId4"/>
              </a:rPr>
              <a:t>[14]</a:t>
            </a:r>
            <a:r>
              <a:rPr lang="en-US"/>
              <a:t> The proposal was overwhelmingly approved by those that voted on January 29, 2011, creating the </a:t>
            </a:r>
            <a:r>
              <a:rPr lang="en-US">
                <a:hlinkClick r:id="rId5" tooltip="Jenkins (software)"/>
              </a:rPr>
              <a:t>Jenkins</a:t>
            </a:r>
            <a:r>
              <a:rPr lang="en-US"/>
              <a:t> project.</a:t>
            </a:r>
            <a:r>
              <a:rPr lang="en-US" baseline="30000">
                <a:hlinkClick r:id="rId6"/>
              </a:rPr>
              <a:t>[15]</a:t>
            </a:r>
            <a:r>
              <a:rPr lang="en-US"/>
              <a:t> On February 1, 2011, Oracle indicated that it, in partnership with others in the community, intended to continue development of Hudson.</a:t>
            </a:r>
            <a:r>
              <a:rPr lang="en-US" baseline="30000">
                <a:hlinkClick r:id="rId7"/>
              </a:rPr>
              <a:t>[16]</a:t>
            </a:r>
            <a:r>
              <a:rPr lang="en-US"/>
              <a:t> </a:t>
            </a: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16</a:t>
            </a:fld>
            <a:endParaRPr lang="en-US"/>
          </a:p>
        </p:txBody>
      </p:sp>
    </p:spTree>
    <p:extLst>
      <p:ext uri="{BB962C8B-B14F-4D97-AF65-F5344CB8AC3E}">
        <p14:creationId xmlns:p14="http://schemas.microsoft.com/office/powerpoint/2010/main" val="657419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u="sng"/>
              <a:t>Jenkins Workflow</a:t>
            </a:r>
            <a:r>
              <a:rPr lang="en-US" u="sng"/>
              <a:t>:</a:t>
            </a:r>
            <a:endParaRPr lang="ro-RO" u="sng"/>
          </a:p>
          <a:p>
            <a:pPr marL="0" indent="0">
              <a:buFont typeface="Arial" panose="020B0604020202020204" pitchFamily="34" charset="0"/>
              <a:buNone/>
            </a:pPr>
            <a:r>
              <a:rPr lang="ro-RO" u="none"/>
              <a:t>   </a:t>
            </a:r>
            <a:r>
              <a:rPr lang="en-US" u="none"/>
              <a:t>Pentru </a:t>
            </a:r>
            <a:r>
              <a:rPr lang="ro-RO" u="none"/>
              <a:t>fiecare commit creeat în repo-ul de git, se porneste un build automat in Jenkins.</a:t>
            </a:r>
            <a:r>
              <a:rPr lang="en-US" u="none"/>
              <a:t> Dup</a:t>
            </a:r>
            <a:r>
              <a:rPr lang="ro-RO" u="none"/>
              <a:t>ă terminarea build-ului se testează și apoi se salvează pe artifactory. De pe artifactory se copie și se livrează echipei de producție.</a:t>
            </a:r>
          </a:p>
          <a:p>
            <a:pPr marL="0" indent="0">
              <a:buFont typeface="Arial" panose="020B0604020202020204" pitchFamily="34" charset="0"/>
              <a:buNone/>
            </a:pPr>
            <a:endParaRPr lang="ro-RO" u="none"/>
          </a:p>
          <a:p>
            <a:pPr marL="0" indent="0">
              <a:buFont typeface="Arial" panose="020B0604020202020204" pitchFamily="34" charset="0"/>
              <a:buNone/>
            </a:pPr>
            <a:endParaRPr lang="en-US" u="none" dirty="0"/>
          </a:p>
        </p:txBody>
      </p:sp>
      <p:sp>
        <p:nvSpPr>
          <p:cNvPr id="4" name="Slide Number Placeholder 3"/>
          <p:cNvSpPr>
            <a:spLocks noGrp="1"/>
          </p:cNvSpPr>
          <p:nvPr>
            <p:ph type="sldNum" sz="quarter" idx="5"/>
          </p:nvPr>
        </p:nvSpPr>
        <p:spPr/>
        <p:txBody>
          <a:bodyPr/>
          <a:lstStyle/>
          <a:p>
            <a:fld id="{46FB260F-E7DE-4F3E-9AA9-D9C4F15328AA}" type="slidenum">
              <a:rPr lang="en-US" smtClean="0"/>
              <a:t>17</a:t>
            </a:fld>
            <a:endParaRPr lang="en-US"/>
          </a:p>
        </p:txBody>
      </p:sp>
    </p:spTree>
    <p:extLst>
      <p:ext uri="{BB962C8B-B14F-4D97-AF65-F5344CB8AC3E}">
        <p14:creationId xmlns:p14="http://schemas.microsoft.com/office/powerpoint/2010/main" val="377464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18</a:t>
            </a:fld>
            <a:endParaRPr lang="en-US"/>
          </a:p>
        </p:txBody>
      </p:sp>
    </p:spTree>
    <p:extLst>
      <p:ext uri="{BB962C8B-B14F-4D97-AF65-F5344CB8AC3E}">
        <p14:creationId xmlns:p14="http://schemas.microsoft.com/office/powerpoint/2010/main" val="2524363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19</a:t>
            </a:fld>
            <a:endParaRPr lang="en-US"/>
          </a:p>
        </p:txBody>
      </p:sp>
    </p:spTree>
    <p:extLst>
      <p:ext uri="{BB962C8B-B14F-4D97-AF65-F5344CB8AC3E}">
        <p14:creationId xmlns:p14="http://schemas.microsoft.com/office/powerpoint/2010/main" val="2223336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a:t>
            </a:fld>
            <a:endParaRPr lang="en-US"/>
          </a:p>
        </p:txBody>
      </p:sp>
    </p:spTree>
    <p:extLst>
      <p:ext uri="{BB962C8B-B14F-4D97-AF65-F5344CB8AC3E}">
        <p14:creationId xmlns:p14="http://schemas.microsoft.com/office/powerpoint/2010/main" val="3234777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20</a:t>
            </a:fld>
            <a:endParaRPr lang="en-US"/>
          </a:p>
        </p:txBody>
      </p:sp>
    </p:spTree>
    <p:extLst>
      <p:ext uri="{BB962C8B-B14F-4D97-AF65-F5344CB8AC3E}">
        <p14:creationId xmlns:p14="http://schemas.microsoft.com/office/powerpoint/2010/main" val="387715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21</a:t>
            </a:fld>
            <a:endParaRPr lang="en-US"/>
          </a:p>
        </p:txBody>
      </p:sp>
    </p:spTree>
    <p:extLst>
      <p:ext uri="{BB962C8B-B14F-4D97-AF65-F5344CB8AC3E}">
        <p14:creationId xmlns:p14="http://schemas.microsoft.com/office/powerpoint/2010/main" val="1007962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22</a:t>
            </a:fld>
            <a:endParaRPr lang="en-US"/>
          </a:p>
        </p:txBody>
      </p:sp>
    </p:spTree>
    <p:extLst>
      <p:ext uri="{BB962C8B-B14F-4D97-AF65-F5344CB8AC3E}">
        <p14:creationId xmlns:p14="http://schemas.microsoft.com/office/powerpoint/2010/main" val="2217715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200000"/>
              </a:lnSpc>
              <a:buFont typeface="Arial" panose="020B0604020202020204" pitchFamily="34" charset="0"/>
              <a:buNone/>
            </a:pPr>
            <a:r>
              <a:rPr lang="en-US" dirty="0" err="1">
                <a:solidFill>
                  <a:srgbClr val="000000"/>
                </a:solidFill>
                <a:latin typeface="Arial" panose="020B0604020202020204" pitchFamily="34" charset="0"/>
              </a:rPr>
              <a:t>Creearea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local </a:t>
            </a:r>
            <a:r>
              <a:rPr lang="en-US" dirty="0" err="1">
                <a:solidFill>
                  <a:srgbClr val="000000"/>
                </a:solidFill>
                <a:latin typeface="Arial" panose="020B0604020202020204" pitchFamily="34" charset="0"/>
              </a:rPr>
              <a:t>utilizand</a:t>
            </a:r>
            <a:r>
              <a:rPr lang="en-US" dirty="0">
                <a:solidFill>
                  <a:srgbClr val="000000"/>
                </a:solidFill>
                <a:latin typeface="Arial" panose="020B0604020202020204" pitchFamily="34" charset="0"/>
              </a:rPr>
              <a:t> Git Bash: https://docs.github.com/en/github/importing-your-projects-to-github/importing-source-code-to-github/adding-an-existing-project-to-github-using-the-command-line</a:t>
            </a:r>
          </a:p>
          <a:p>
            <a:pPr marL="0" indent="0" fontAlgn="base">
              <a:lnSpc>
                <a:spcPct val="200000"/>
              </a:lnSpc>
              <a:buFont typeface="Arial" panose="020B0604020202020204" pitchFamily="34" charset="0"/>
              <a:buNone/>
            </a:pPr>
            <a:endParaRPr lang="en-US"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23</a:t>
            </a:fld>
            <a:endParaRPr lang="en-US"/>
          </a:p>
        </p:txBody>
      </p:sp>
    </p:spTree>
    <p:extLst>
      <p:ext uri="{BB962C8B-B14F-4D97-AF65-F5344CB8AC3E}">
        <p14:creationId xmlns:p14="http://schemas.microsoft.com/office/powerpoint/2010/main" val="2193963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200000"/>
              </a:lnSpc>
              <a:buFont typeface="Arial" panose="020B0604020202020204" pitchFamily="34" charset="0"/>
              <a:buNone/>
            </a:pPr>
            <a:r>
              <a:rPr lang="en-US" dirty="0" err="1">
                <a:solidFill>
                  <a:srgbClr val="000000"/>
                </a:solidFill>
                <a:latin typeface="Arial" panose="020B0604020202020204" pitchFamily="34" charset="0"/>
              </a:rPr>
              <a:t>Creearea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local </a:t>
            </a:r>
            <a:r>
              <a:rPr lang="en-US" dirty="0" err="1">
                <a:solidFill>
                  <a:srgbClr val="000000"/>
                </a:solidFill>
                <a:latin typeface="Arial" panose="020B0604020202020204" pitchFamily="34" charset="0"/>
              </a:rPr>
              <a:t>utilizand</a:t>
            </a:r>
            <a:r>
              <a:rPr lang="en-US" dirty="0">
                <a:solidFill>
                  <a:srgbClr val="000000"/>
                </a:solidFill>
                <a:latin typeface="Arial" panose="020B0604020202020204" pitchFamily="34" charset="0"/>
              </a:rPr>
              <a:t> Git Bash: https://docs.github.com/en/github/importing-your-projects-to-github/importing-source-code-to-github/adding-an-existing-project-to-github-using-the-command-line</a:t>
            </a:r>
          </a:p>
          <a:p>
            <a:pPr marL="0" indent="0" fontAlgn="base">
              <a:lnSpc>
                <a:spcPct val="200000"/>
              </a:lnSpc>
              <a:buFont typeface="Arial" panose="020B0604020202020204" pitchFamily="34" charset="0"/>
              <a:buNone/>
            </a:pPr>
            <a:endParaRPr lang="en-US"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24</a:t>
            </a:fld>
            <a:endParaRPr lang="en-US"/>
          </a:p>
        </p:txBody>
      </p:sp>
    </p:spTree>
    <p:extLst>
      <p:ext uri="{BB962C8B-B14F-4D97-AF65-F5344CB8AC3E}">
        <p14:creationId xmlns:p14="http://schemas.microsoft.com/office/powerpoint/2010/main" val="3908888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200000"/>
              </a:lnSpc>
              <a:buFont typeface="Arial" panose="020B0604020202020204" pitchFamily="34" charset="0"/>
              <a:buNone/>
            </a:pPr>
            <a:r>
              <a:rPr lang="en-US" dirty="0" err="1">
                <a:solidFill>
                  <a:srgbClr val="000000"/>
                </a:solidFill>
                <a:latin typeface="Arial" panose="020B0604020202020204" pitchFamily="34" charset="0"/>
              </a:rPr>
              <a:t>Creearea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local </a:t>
            </a:r>
            <a:r>
              <a:rPr lang="en-US" dirty="0" err="1">
                <a:solidFill>
                  <a:srgbClr val="000000"/>
                </a:solidFill>
                <a:latin typeface="Arial" panose="020B0604020202020204" pitchFamily="34" charset="0"/>
              </a:rPr>
              <a:t>utilizand</a:t>
            </a:r>
            <a:r>
              <a:rPr lang="en-US" dirty="0">
                <a:solidFill>
                  <a:srgbClr val="000000"/>
                </a:solidFill>
                <a:latin typeface="Arial" panose="020B0604020202020204" pitchFamily="34" charset="0"/>
              </a:rPr>
              <a:t> Git Bash: https://docs.github.com/en/github/importing-your-projects-to-github/importing-source-code-to-github/adding-an-existing-project-to-github-using-the-command-line</a:t>
            </a:r>
          </a:p>
          <a:p>
            <a:pPr marL="0" indent="0" fontAlgn="base">
              <a:lnSpc>
                <a:spcPct val="200000"/>
              </a:lnSpc>
              <a:buFont typeface="Arial" panose="020B0604020202020204" pitchFamily="34" charset="0"/>
              <a:buNone/>
            </a:pPr>
            <a:endParaRPr lang="en-US"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25</a:t>
            </a:fld>
            <a:endParaRPr lang="en-US"/>
          </a:p>
        </p:txBody>
      </p:sp>
    </p:spTree>
    <p:extLst>
      <p:ext uri="{BB962C8B-B14F-4D97-AF65-F5344CB8AC3E}">
        <p14:creationId xmlns:p14="http://schemas.microsoft.com/office/powerpoint/2010/main" val="2043113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200000"/>
              </a:lnSpc>
              <a:buFont typeface="Arial" panose="020B0604020202020204" pitchFamily="34" charset="0"/>
              <a:buNone/>
            </a:pPr>
            <a:r>
              <a:rPr lang="en-US" dirty="0" err="1">
                <a:solidFill>
                  <a:srgbClr val="000000"/>
                </a:solidFill>
                <a:latin typeface="Arial" panose="020B0604020202020204" pitchFamily="34" charset="0"/>
              </a:rPr>
              <a:t>Creearea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local </a:t>
            </a:r>
            <a:r>
              <a:rPr lang="en-US" dirty="0" err="1">
                <a:solidFill>
                  <a:srgbClr val="000000"/>
                </a:solidFill>
                <a:latin typeface="Arial" panose="020B0604020202020204" pitchFamily="34" charset="0"/>
              </a:rPr>
              <a:t>utilizand</a:t>
            </a:r>
            <a:r>
              <a:rPr lang="en-US" dirty="0">
                <a:solidFill>
                  <a:srgbClr val="000000"/>
                </a:solidFill>
                <a:latin typeface="Arial" panose="020B0604020202020204" pitchFamily="34" charset="0"/>
              </a:rPr>
              <a:t> Git Bash: https://docs.github.com/en/github/importing-your-projects-to-github/importing-source-code-to-github/adding-an-existing-project-to-github-using-the-command-line</a:t>
            </a:r>
          </a:p>
          <a:p>
            <a:pPr marL="0" indent="0" fontAlgn="base">
              <a:lnSpc>
                <a:spcPct val="200000"/>
              </a:lnSpc>
              <a:buFont typeface="Arial" panose="020B0604020202020204" pitchFamily="34" charset="0"/>
              <a:buNone/>
            </a:pPr>
            <a:endParaRPr lang="en-US"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26</a:t>
            </a:fld>
            <a:endParaRPr lang="en-US"/>
          </a:p>
        </p:txBody>
      </p:sp>
    </p:spTree>
    <p:extLst>
      <p:ext uri="{BB962C8B-B14F-4D97-AF65-F5344CB8AC3E}">
        <p14:creationId xmlns:p14="http://schemas.microsoft.com/office/powerpoint/2010/main" val="2133869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200000"/>
              </a:lnSpc>
              <a:buFont typeface="Arial" panose="020B0604020202020204" pitchFamily="34" charset="0"/>
              <a:buNone/>
            </a:pPr>
            <a:r>
              <a:rPr lang="en-US" dirty="0" err="1">
                <a:solidFill>
                  <a:srgbClr val="000000"/>
                </a:solidFill>
                <a:latin typeface="Arial" panose="020B0604020202020204" pitchFamily="34" charset="0"/>
              </a:rPr>
              <a:t>Creearea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local </a:t>
            </a:r>
            <a:r>
              <a:rPr lang="en-US" dirty="0" err="1">
                <a:solidFill>
                  <a:srgbClr val="000000"/>
                </a:solidFill>
                <a:latin typeface="Arial" panose="020B0604020202020204" pitchFamily="34" charset="0"/>
              </a:rPr>
              <a:t>utilizand</a:t>
            </a:r>
            <a:r>
              <a:rPr lang="en-US" dirty="0">
                <a:solidFill>
                  <a:srgbClr val="000000"/>
                </a:solidFill>
                <a:latin typeface="Arial" panose="020B0604020202020204" pitchFamily="34" charset="0"/>
              </a:rPr>
              <a:t> Git Bash: https://docs.github.com/en/github/importing-your-projects-to-github/importing-source-code-to-github/adding-an-existing-project-to-github-using-the-command-line</a:t>
            </a:r>
          </a:p>
          <a:p>
            <a:pPr marL="0" indent="0" fontAlgn="base">
              <a:lnSpc>
                <a:spcPct val="200000"/>
              </a:lnSpc>
              <a:buFont typeface="Arial" panose="020B0604020202020204" pitchFamily="34" charset="0"/>
              <a:buNone/>
            </a:pPr>
            <a:endParaRPr lang="en-US"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27</a:t>
            </a:fld>
            <a:endParaRPr lang="en-US"/>
          </a:p>
        </p:txBody>
      </p:sp>
    </p:spTree>
    <p:extLst>
      <p:ext uri="{BB962C8B-B14F-4D97-AF65-F5344CB8AC3E}">
        <p14:creationId xmlns:p14="http://schemas.microsoft.com/office/powerpoint/2010/main" val="3785725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200000"/>
              </a:lnSpc>
              <a:buFont typeface="Arial" panose="020B0604020202020204" pitchFamily="34" charset="0"/>
              <a:buNone/>
            </a:pPr>
            <a:r>
              <a:rPr lang="en-US" dirty="0" err="1">
                <a:solidFill>
                  <a:srgbClr val="000000"/>
                </a:solidFill>
                <a:latin typeface="Arial" panose="020B0604020202020204" pitchFamily="34" charset="0"/>
              </a:rPr>
              <a:t>Creearea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local </a:t>
            </a:r>
            <a:r>
              <a:rPr lang="en-US" dirty="0" err="1">
                <a:solidFill>
                  <a:srgbClr val="000000"/>
                </a:solidFill>
                <a:latin typeface="Arial" panose="020B0604020202020204" pitchFamily="34" charset="0"/>
              </a:rPr>
              <a:t>utilizand</a:t>
            </a:r>
            <a:r>
              <a:rPr lang="en-US" dirty="0">
                <a:solidFill>
                  <a:srgbClr val="000000"/>
                </a:solidFill>
                <a:latin typeface="Arial" panose="020B0604020202020204" pitchFamily="34" charset="0"/>
              </a:rPr>
              <a:t> Git Bash: https://docs.github.com/en/github/importing-your-projects-to-github/importing-source-code-to-github/adding-an-existing-project-to-github-using-the-command-line</a:t>
            </a:r>
          </a:p>
          <a:p>
            <a:pPr marL="0" indent="0" fontAlgn="base">
              <a:lnSpc>
                <a:spcPct val="200000"/>
              </a:lnSpc>
              <a:buFont typeface="Arial" panose="020B0604020202020204" pitchFamily="34" charset="0"/>
              <a:buNone/>
            </a:pPr>
            <a:endParaRPr lang="en-US"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28</a:t>
            </a:fld>
            <a:endParaRPr lang="en-US"/>
          </a:p>
        </p:txBody>
      </p:sp>
    </p:spTree>
    <p:extLst>
      <p:ext uri="{BB962C8B-B14F-4D97-AF65-F5344CB8AC3E}">
        <p14:creationId xmlns:p14="http://schemas.microsoft.com/office/powerpoint/2010/main" val="3482085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200000"/>
              </a:lnSpc>
              <a:buFont typeface="Arial" panose="020B0604020202020204" pitchFamily="34" charset="0"/>
              <a:buNone/>
            </a:pPr>
            <a:r>
              <a:rPr lang="en-US" dirty="0" err="1">
                <a:solidFill>
                  <a:srgbClr val="000000"/>
                </a:solidFill>
                <a:latin typeface="Arial" panose="020B0604020202020204" pitchFamily="34" charset="0"/>
              </a:rPr>
              <a:t>Creearea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local </a:t>
            </a:r>
            <a:r>
              <a:rPr lang="en-US" dirty="0" err="1">
                <a:solidFill>
                  <a:srgbClr val="000000"/>
                </a:solidFill>
                <a:latin typeface="Arial" panose="020B0604020202020204" pitchFamily="34" charset="0"/>
              </a:rPr>
              <a:t>utilizand</a:t>
            </a:r>
            <a:r>
              <a:rPr lang="en-US" dirty="0">
                <a:solidFill>
                  <a:srgbClr val="000000"/>
                </a:solidFill>
                <a:latin typeface="Arial" panose="020B0604020202020204" pitchFamily="34" charset="0"/>
              </a:rPr>
              <a:t> Git Bash: https://docs.github.com/en/github/importing-your-projects-to-github/importing-source-code-to-github/adding-an-existing-project-to-github-using-the-command-line</a:t>
            </a:r>
          </a:p>
          <a:p>
            <a:pPr marL="0" indent="0" fontAlgn="base">
              <a:lnSpc>
                <a:spcPct val="200000"/>
              </a:lnSpc>
              <a:buFont typeface="Arial" panose="020B0604020202020204" pitchFamily="34" charset="0"/>
              <a:buNone/>
            </a:pPr>
            <a:endParaRPr lang="en-US"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29</a:t>
            </a:fld>
            <a:endParaRPr lang="en-US"/>
          </a:p>
        </p:txBody>
      </p:sp>
    </p:spTree>
    <p:extLst>
      <p:ext uri="{BB962C8B-B14F-4D97-AF65-F5344CB8AC3E}">
        <p14:creationId xmlns:p14="http://schemas.microsoft.com/office/powerpoint/2010/main" val="129623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3</a:t>
            </a:fld>
            <a:endParaRPr lang="en-US"/>
          </a:p>
        </p:txBody>
      </p:sp>
    </p:spTree>
    <p:extLst>
      <p:ext uri="{BB962C8B-B14F-4D97-AF65-F5344CB8AC3E}">
        <p14:creationId xmlns:p14="http://schemas.microsoft.com/office/powerpoint/2010/main" val="104085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200000"/>
              </a:lnSpc>
              <a:buFont typeface="Arial" panose="020B0604020202020204" pitchFamily="34" charset="0"/>
              <a:buNone/>
            </a:pPr>
            <a:r>
              <a:rPr lang="en-US" dirty="0" err="1">
                <a:solidFill>
                  <a:srgbClr val="000000"/>
                </a:solidFill>
                <a:latin typeface="Arial" panose="020B0604020202020204" pitchFamily="34" charset="0"/>
              </a:rPr>
              <a:t>Creearea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local </a:t>
            </a:r>
            <a:r>
              <a:rPr lang="en-US" dirty="0" err="1">
                <a:solidFill>
                  <a:srgbClr val="000000"/>
                </a:solidFill>
                <a:latin typeface="Arial" panose="020B0604020202020204" pitchFamily="34" charset="0"/>
              </a:rPr>
              <a:t>utilizand</a:t>
            </a:r>
            <a:r>
              <a:rPr lang="en-US" dirty="0">
                <a:solidFill>
                  <a:srgbClr val="000000"/>
                </a:solidFill>
                <a:latin typeface="Arial" panose="020B0604020202020204" pitchFamily="34" charset="0"/>
              </a:rPr>
              <a:t> Git Bash: https://docs.github.com/en/github/importing-your-projects-to-github/importing-source-code-to-github/adding-an-existing-project-to-github-using-the-command-line</a:t>
            </a:r>
          </a:p>
          <a:p>
            <a:pPr marL="0" indent="0" fontAlgn="base">
              <a:lnSpc>
                <a:spcPct val="200000"/>
              </a:lnSpc>
              <a:buFont typeface="Arial" panose="020B0604020202020204" pitchFamily="34" charset="0"/>
              <a:buNone/>
            </a:pPr>
            <a:endParaRPr lang="en-US" dirty="0">
              <a:solidFill>
                <a:srgbClr val="000000"/>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30</a:t>
            </a:fld>
            <a:endParaRPr lang="en-US"/>
          </a:p>
        </p:txBody>
      </p:sp>
    </p:spTree>
    <p:extLst>
      <p:ext uri="{BB962C8B-B14F-4D97-AF65-F5344CB8AC3E}">
        <p14:creationId xmlns:p14="http://schemas.microsoft.com/office/powerpoint/2010/main" val="3977179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a:t>
            </a:r>
            <a:r>
              <a:rPr lang="en-US" dirty="0" err="1"/>
              <a:t>init</a:t>
            </a:r>
            <a:r>
              <a:rPr lang="en-US" dirty="0"/>
              <a:t> - Create an empty Git repository or reinitialize an existing one</a:t>
            </a:r>
          </a:p>
          <a:p>
            <a:endParaRPr lang="en-US" b="0" dirty="0"/>
          </a:p>
          <a:p>
            <a:r>
              <a:rPr lang="en-US" b="1" dirty="0"/>
              <a:t>DESCRIPTION</a:t>
            </a:r>
          </a:p>
          <a:p>
            <a:r>
              <a:rPr lang="en-US" dirty="0"/>
              <a:t>This command creates an empty Git repository - basically a .git directory with subdirectories for objects, refs/heads, refs/tags, and template files. An initial branch without any commits will be created (see the --initial-branch option below for its name).</a:t>
            </a:r>
          </a:p>
          <a:p>
            <a:r>
              <a:rPr lang="en-US" dirty="0"/>
              <a:t>If the $GIT_DIR environment variable is set then it specifies a path to use instead of ./.git for the base of the repository.</a:t>
            </a:r>
          </a:p>
          <a:p>
            <a:r>
              <a:rPr lang="en-US" dirty="0"/>
              <a:t>If the object storage directory is specified via the $GIT_OBJECT_DIRECTORY environment variable then the sha1 directories are created underneath - otherwise the default $GIT_DIR/objects directory is used.</a:t>
            </a:r>
          </a:p>
          <a:p>
            <a:r>
              <a:rPr lang="en-US" dirty="0"/>
              <a:t>Running </a:t>
            </a:r>
            <a:r>
              <a:rPr lang="en-US" i="1" dirty="0"/>
              <a:t>git </a:t>
            </a:r>
            <a:r>
              <a:rPr lang="en-US" i="1" dirty="0" err="1"/>
              <a:t>init</a:t>
            </a:r>
            <a:r>
              <a:rPr lang="en-US" dirty="0"/>
              <a:t> in an existing repository is safe. It will not overwrite things that are already there. The primary reason for rerunning </a:t>
            </a:r>
            <a:r>
              <a:rPr lang="en-US" i="1" dirty="0"/>
              <a:t>git </a:t>
            </a:r>
            <a:r>
              <a:rPr lang="en-US" i="1" dirty="0" err="1"/>
              <a:t>init</a:t>
            </a:r>
            <a:r>
              <a:rPr lang="en-US" dirty="0"/>
              <a:t> is to pick up newly added templates (or to move the repository to another place if --separate-git-</a:t>
            </a:r>
            <a:r>
              <a:rPr lang="en-US" dirty="0" err="1"/>
              <a:t>dir</a:t>
            </a:r>
            <a:r>
              <a:rPr lang="en-US" dirty="0"/>
              <a:t> is given).</a:t>
            </a:r>
          </a:p>
          <a:p>
            <a:endParaRPr lang="en-US" b="0" dirty="0"/>
          </a:p>
          <a:p>
            <a:r>
              <a:rPr lang="en-US" b="0" dirty="0"/>
              <a:t>https://git-scm.com/docs/git-init</a:t>
            </a:r>
          </a:p>
        </p:txBody>
      </p:sp>
      <p:sp>
        <p:nvSpPr>
          <p:cNvPr id="4" name="Slide Number Placeholder 3"/>
          <p:cNvSpPr>
            <a:spLocks noGrp="1"/>
          </p:cNvSpPr>
          <p:nvPr>
            <p:ph type="sldNum" sz="quarter" idx="5"/>
          </p:nvPr>
        </p:nvSpPr>
        <p:spPr/>
        <p:txBody>
          <a:bodyPr/>
          <a:lstStyle/>
          <a:p>
            <a:fld id="{46FB260F-E7DE-4F3E-9AA9-D9C4F15328AA}" type="slidenum">
              <a:rPr lang="en-US" smtClean="0"/>
              <a:t>31</a:t>
            </a:fld>
            <a:endParaRPr lang="en-US"/>
          </a:p>
        </p:txBody>
      </p:sp>
    </p:spTree>
    <p:extLst>
      <p:ext uri="{BB962C8B-B14F-4D97-AF65-F5344CB8AC3E}">
        <p14:creationId xmlns:p14="http://schemas.microsoft.com/office/powerpoint/2010/main" val="913619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git-status - Show the working tree status</a:t>
            </a:r>
          </a:p>
          <a:p>
            <a:endParaRPr lang="en-US" dirty="0"/>
          </a:p>
          <a:p>
            <a:r>
              <a:rPr lang="en-US" b="1" dirty="0"/>
              <a:t>DESCRIPTION</a:t>
            </a:r>
          </a:p>
          <a:p>
            <a:r>
              <a:rPr lang="en-US" dirty="0"/>
              <a:t>Displays paths that have differences between the index file and the current HEAD commit, paths that have differences between the working tree and the index file, and paths in the working tree that are not tracked by Git (and are not ignored by </a:t>
            </a:r>
            <a:r>
              <a:rPr lang="en-US" dirty="0" err="1">
                <a:hlinkClick r:id="rId3"/>
              </a:rPr>
              <a:t>gitignore</a:t>
            </a:r>
            <a:r>
              <a:rPr lang="en-US" dirty="0">
                <a:hlinkClick r:id="rId3"/>
              </a:rPr>
              <a:t>[5]</a:t>
            </a:r>
            <a:r>
              <a:rPr lang="en-US" dirty="0"/>
              <a:t>). The first are what you </a:t>
            </a:r>
            <a:r>
              <a:rPr lang="en-US" i="1" dirty="0"/>
              <a:t>would</a:t>
            </a:r>
            <a:r>
              <a:rPr lang="en-US" dirty="0"/>
              <a:t> commit by running git commit; the second and third are what you </a:t>
            </a:r>
            <a:r>
              <a:rPr lang="en-US" i="1" dirty="0"/>
              <a:t>could</a:t>
            </a:r>
            <a:r>
              <a:rPr lang="en-US" dirty="0"/>
              <a:t> commit by running </a:t>
            </a:r>
            <a:r>
              <a:rPr lang="en-US" i="1" dirty="0"/>
              <a:t>git add</a:t>
            </a:r>
            <a:r>
              <a:rPr lang="en-US" dirty="0"/>
              <a:t> before running git commit.</a:t>
            </a:r>
          </a:p>
          <a:p>
            <a:endParaRPr lang="en-US" dirty="0"/>
          </a:p>
          <a:p>
            <a:r>
              <a:rPr lang="en-US" dirty="0"/>
              <a:t>https://git-scm.com/docs/git-status</a:t>
            </a:r>
          </a:p>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32</a:t>
            </a:fld>
            <a:endParaRPr lang="en-US"/>
          </a:p>
        </p:txBody>
      </p:sp>
    </p:spTree>
    <p:extLst>
      <p:ext uri="{BB962C8B-B14F-4D97-AF65-F5344CB8AC3E}">
        <p14:creationId xmlns:p14="http://schemas.microsoft.com/office/powerpoint/2010/main" val="1807813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git-add - Add file contents to the index</a:t>
            </a:r>
          </a:p>
          <a:p>
            <a:endParaRPr lang="en-US" dirty="0"/>
          </a:p>
          <a:p>
            <a:r>
              <a:rPr lang="en-US" b="1" dirty="0"/>
              <a:t>DESCRIPTION</a:t>
            </a:r>
          </a:p>
          <a:p>
            <a:r>
              <a:rPr lang="en-US" dirty="0"/>
              <a:t>This command updates the index using the current content found in the working tree, to prepare the content staged for the next commit. It typically adds the current content of existing paths as a whole, but with some options it can also be used to add content with only part of the changes made to the working tree files applied, or remove paths that do not exist in the working tree anymore.</a:t>
            </a:r>
          </a:p>
          <a:p>
            <a:r>
              <a:rPr lang="en-US" dirty="0"/>
              <a:t>The "index" holds a snapshot of the content of the working tree, and it is this snapshot that is taken as the contents of the next commit. Thus after making any changes to the working tree, and before running the commit command, you must use the add command to add any new or modified files to the index.</a:t>
            </a:r>
          </a:p>
          <a:p>
            <a:r>
              <a:rPr lang="en-US" dirty="0"/>
              <a:t>This command can be performed multiple times before a commit. It only adds the content of the specified file(s) at the time the add command is run; if you want subsequent changes included in the next commit, then you must run git add again to add the new content to the index.</a:t>
            </a:r>
          </a:p>
          <a:p>
            <a:r>
              <a:rPr lang="en-US" dirty="0"/>
              <a:t>The git status command can be used to obtain a summary of which files have changes that are staged for the next commit.</a:t>
            </a:r>
          </a:p>
          <a:p>
            <a:r>
              <a:rPr lang="en-US" dirty="0"/>
              <a:t>The git add command will not add ignored files by default. If any ignored files were explicitly specified on the command line, git add will fail with a list of ignored files. Ignored files reached by directory recursion or filename </a:t>
            </a:r>
            <a:r>
              <a:rPr lang="en-US" dirty="0" err="1"/>
              <a:t>globbing</a:t>
            </a:r>
            <a:r>
              <a:rPr lang="en-US" dirty="0"/>
              <a:t> performed by Git (quote your globs before the shell) will be silently ignored. The </a:t>
            </a:r>
            <a:r>
              <a:rPr lang="en-US" i="1" dirty="0"/>
              <a:t>git add</a:t>
            </a:r>
            <a:r>
              <a:rPr lang="en-US" dirty="0"/>
              <a:t> command can be used to add ignored files with the -f (force) option.</a:t>
            </a:r>
          </a:p>
          <a:p>
            <a:r>
              <a:rPr lang="en-US" dirty="0"/>
              <a:t>Please see </a:t>
            </a:r>
            <a:r>
              <a:rPr lang="en-US" dirty="0">
                <a:hlinkClick r:id="rId3"/>
              </a:rPr>
              <a:t>git-commit[1]</a:t>
            </a:r>
            <a:r>
              <a:rPr lang="en-US" dirty="0"/>
              <a:t> for alternative ways to add content to a commit.</a:t>
            </a:r>
          </a:p>
          <a:p>
            <a:endParaRPr lang="en-US" b="1" dirty="0"/>
          </a:p>
          <a:p>
            <a:r>
              <a:rPr lang="en-US" b="1" dirty="0"/>
              <a:t>https://git-scm.com/docs/git-add</a:t>
            </a:r>
          </a:p>
        </p:txBody>
      </p:sp>
      <p:sp>
        <p:nvSpPr>
          <p:cNvPr id="4" name="Slide Number Placeholder 3"/>
          <p:cNvSpPr>
            <a:spLocks noGrp="1"/>
          </p:cNvSpPr>
          <p:nvPr>
            <p:ph type="sldNum" sz="quarter" idx="5"/>
          </p:nvPr>
        </p:nvSpPr>
        <p:spPr/>
        <p:txBody>
          <a:bodyPr/>
          <a:lstStyle/>
          <a:p>
            <a:fld id="{46FB260F-E7DE-4F3E-9AA9-D9C4F15328AA}" type="slidenum">
              <a:rPr lang="en-US" smtClean="0"/>
              <a:t>33</a:t>
            </a:fld>
            <a:endParaRPr lang="en-US"/>
          </a:p>
        </p:txBody>
      </p:sp>
    </p:spTree>
    <p:extLst>
      <p:ext uri="{BB962C8B-B14F-4D97-AF65-F5344CB8AC3E}">
        <p14:creationId xmlns:p14="http://schemas.microsoft.com/office/powerpoint/2010/main" val="2138952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36</a:t>
            </a:fld>
            <a:endParaRPr lang="en-US"/>
          </a:p>
        </p:txBody>
      </p:sp>
    </p:spTree>
    <p:extLst>
      <p:ext uri="{BB962C8B-B14F-4D97-AF65-F5344CB8AC3E}">
        <p14:creationId xmlns:p14="http://schemas.microsoft.com/office/powerpoint/2010/main" val="3779166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37</a:t>
            </a:fld>
            <a:endParaRPr lang="en-US"/>
          </a:p>
        </p:txBody>
      </p:sp>
    </p:spTree>
    <p:extLst>
      <p:ext uri="{BB962C8B-B14F-4D97-AF65-F5344CB8AC3E}">
        <p14:creationId xmlns:p14="http://schemas.microsoft.com/office/powerpoint/2010/main" val="306829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u="sng"/>
              <a:t>Definitie: </a:t>
            </a:r>
          </a:p>
          <a:p>
            <a:pPr marL="0" indent="0">
              <a:buFontTx/>
              <a:buNone/>
            </a:pPr>
            <a:r>
              <a:rPr lang="en-US"/>
              <a:t>    </a:t>
            </a:r>
            <a:r>
              <a:rPr lang="ro-RO"/>
              <a:t>Integrarea</a:t>
            </a:r>
            <a:r>
              <a:rPr lang="en-US"/>
              <a:t> Continu</a:t>
            </a:r>
            <a:r>
              <a:rPr lang="ro-RO"/>
              <a:t>ă</a:t>
            </a:r>
            <a:r>
              <a:rPr lang="en-US"/>
              <a:t> (Continuous Integration) </a:t>
            </a:r>
            <a:r>
              <a:rPr lang="ro-RO"/>
              <a:t>este</a:t>
            </a:r>
            <a:r>
              <a:rPr lang="en-US"/>
              <a:t> o </a:t>
            </a:r>
            <a:r>
              <a:rPr lang="ro-RO"/>
              <a:t>practică</a:t>
            </a:r>
            <a:r>
              <a:rPr lang="en-US"/>
              <a:t> de </a:t>
            </a:r>
            <a:r>
              <a:rPr lang="ro-RO"/>
              <a:t>dezvoltare</a:t>
            </a:r>
            <a:r>
              <a:rPr lang="en-US"/>
              <a:t> in care </a:t>
            </a:r>
            <a:r>
              <a:rPr lang="ro-RO"/>
              <a:t>developerii</a:t>
            </a:r>
            <a:r>
              <a:rPr lang="en-US"/>
              <a:t> </a:t>
            </a:r>
            <a:r>
              <a:rPr lang="ro-RO"/>
              <a:t>introduc</a:t>
            </a:r>
            <a:r>
              <a:rPr lang="en-US"/>
              <a:t> </a:t>
            </a:r>
            <a:r>
              <a:rPr lang="ro-RO"/>
              <a:t>schimbările</a:t>
            </a:r>
            <a:r>
              <a:rPr lang="en-US"/>
              <a:t> </a:t>
            </a:r>
            <a:r>
              <a:rPr lang="ro-RO"/>
              <a:t>într-un</a:t>
            </a:r>
            <a:r>
              <a:rPr lang="en-US"/>
              <a:t> container (</a:t>
            </a:r>
            <a:r>
              <a:rPr lang="ro-RO"/>
              <a:t>numit </a:t>
            </a:r>
            <a:r>
              <a:rPr lang="en-US"/>
              <a:t>repository) de </a:t>
            </a:r>
            <a:r>
              <a:rPr lang="ro-RO"/>
              <a:t>mai multe </a:t>
            </a:r>
            <a:r>
              <a:rPr lang="en-US"/>
              <a:t>ori pe zi.</a:t>
            </a:r>
            <a:endParaRPr lang="ro-MD"/>
          </a:p>
          <a:p>
            <a:pPr marL="0" indent="0">
              <a:buFontTx/>
              <a:buNone/>
            </a:pPr>
            <a:endParaRPr lang="ro-MD"/>
          </a:p>
          <a:p>
            <a:pPr marL="0" indent="0">
              <a:buFontTx/>
              <a:buNone/>
            </a:pPr>
            <a:r>
              <a:rPr lang="ro-RO"/>
              <a:t>În continuare, vă voi prezenta beneficiile folosirii unui astfel de proces.</a:t>
            </a:r>
          </a:p>
          <a:p>
            <a:pPr marL="0" indent="0">
              <a:buFontTx/>
              <a:buNone/>
            </a:pPr>
            <a:endParaRPr lang="en-US"/>
          </a:p>
          <a:p>
            <a:pPr marL="0" indent="0">
              <a:buFontTx/>
              <a:buNone/>
            </a:pPr>
            <a:r>
              <a:rPr lang="en-US" u="sng"/>
              <a:t>Beneficii:</a:t>
            </a:r>
            <a:endParaRPr lang="ro-RO" u="sng"/>
          </a:p>
          <a:p>
            <a:pPr marL="228600" lvl="0" indent="-228600">
              <a:buFont typeface="+mj-lt"/>
              <a:buAutoNum type="arabicPeriod"/>
            </a:pPr>
            <a:r>
              <a:rPr lang="ro-RO"/>
              <a:t>Putem introduce schimbari mici în cod (de preferat, implementarea unei singure funcționalități)</a:t>
            </a:r>
          </a:p>
          <a:p>
            <a:pPr marL="628650" lvl="1" indent="-171450">
              <a:buFont typeface="Arial" panose="020B0604020202020204" pitchFamily="34" charset="0"/>
              <a:buChar char="•"/>
            </a:pPr>
            <a:r>
              <a:rPr lang="ro-RO"/>
              <a:t>Un avantaj tehnic al </a:t>
            </a:r>
            <a:r>
              <a:rPr lang="ro-MD"/>
              <a:t>integrarii continue este ca iți permite să integrezi bucăți mici de cod în orice moment. </a:t>
            </a:r>
          </a:p>
          <a:p>
            <a:pPr marL="628650" lvl="1" indent="-171450">
              <a:buFont typeface="Arial" panose="020B0604020202020204" pitchFamily="34" charset="0"/>
              <a:buChar char="•"/>
            </a:pPr>
            <a:r>
              <a:rPr lang="ro-MD"/>
              <a:t>Aceste schimbări sunt mai simple si mai usor de gestionat decât bucăți mari de cod care eventual implementeaza mai mult de o funcționalitate.</a:t>
            </a:r>
          </a:p>
          <a:p>
            <a:pPr marL="628650" lvl="1" indent="-171450">
              <a:buFont typeface="Arial" panose="020B0604020202020204" pitchFamily="34" charset="0"/>
              <a:buChar char="•"/>
            </a:pPr>
            <a:r>
              <a:rPr lang="ro-MD"/>
              <a:t>Astfel, vom avea mai puține </a:t>
            </a:r>
            <a:r>
              <a:rPr lang="en-US"/>
              <a:t>erori</a:t>
            </a:r>
            <a:r>
              <a:rPr lang="ro-MD"/>
              <a:t> care trebuiesc rezolvate la finalul zilei.</a:t>
            </a:r>
          </a:p>
          <a:p>
            <a:pPr marL="628650" lvl="1" indent="-171450">
              <a:buFont typeface="Arial" panose="020B0604020202020204" pitchFamily="34" charset="0"/>
              <a:buChar char="•"/>
            </a:pPr>
            <a:r>
              <a:rPr lang="ro-MD"/>
              <a:t>Folosind testarea continua (Jenkins – Continous Testing), aceste schimbări pot fi testate în timpul integrării în repository, oferindu-le developerilor șansa să recunoască o problemă înainte de integrare.</a:t>
            </a:r>
          </a:p>
          <a:p>
            <a:pPr marL="457200" lvl="1" indent="0">
              <a:buFont typeface="Arial" panose="020B0604020202020204" pitchFamily="34" charset="0"/>
              <a:buNone/>
            </a:pPr>
            <a:endParaRPr lang="ro-MD"/>
          </a:p>
          <a:p>
            <a:pPr marL="228600" lvl="0" indent="-228600">
              <a:buFont typeface="+mj-lt"/>
              <a:buAutoNum type="arabicPeriod"/>
            </a:pPr>
            <a:r>
              <a:rPr lang="ro-MD"/>
              <a:t>Izolarea Erorilor</a:t>
            </a:r>
          </a:p>
          <a:p>
            <a:pPr marL="685800" lvl="1" indent="-228600">
              <a:buFont typeface="Arial" panose="020B0604020202020204" pitchFamily="34" charset="0"/>
              <a:buChar char="•"/>
            </a:pPr>
            <a:r>
              <a:rPr lang="ro-MD"/>
              <a:t>Izolarea erorilor se refera la practica de a proiecta un sistem care, atunci cand apare o eroare, efectele negative sunt limitate.</a:t>
            </a:r>
          </a:p>
          <a:p>
            <a:pPr marL="685800" lvl="1" indent="-228600">
              <a:buFont typeface="Arial" panose="020B0604020202020204" pitchFamily="34" charset="0"/>
              <a:buChar char="•"/>
            </a:pPr>
            <a:r>
              <a:rPr lang="ro-MD"/>
              <a:t>Limitarea efectelor negative reduce potențialul de distrugere și facilitează întreținerea sistemelor.</a:t>
            </a:r>
          </a:p>
          <a:p>
            <a:pPr marL="685800" lvl="1" indent="-228600">
              <a:buFont typeface="Arial" panose="020B0604020202020204" pitchFamily="34" charset="0"/>
              <a:buChar char="•"/>
            </a:pPr>
            <a:r>
              <a:rPr lang="ro-MD"/>
              <a:t>Proiectarea unui astfel de sistem cu CI/CD asigură izolarea erorilor monitorizând sistemul, identificând când s-a produs eroarea și </a:t>
            </a:r>
            <a:r>
              <a:rPr lang="ro-RO"/>
              <a:t>oferind</a:t>
            </a:r>
            <a:r>
              <a:rPr lang="en-US"/>
              <a:t> posibilitatea de a le izola </a:t>
            </a:r>
            <a:r>
              <a:rPr lang="ro-RO"/>
              <a:t>și </a:t>
            </a:r>
            <a:r>
              <a:rPr lang="en-US"/>
              <a:t>preveni defec</a:t>
            </a:r>
            <a:r>
              <a:rPr lang="ro-RO"/>
              <a:t>ț</a:t>
            </a:r>
            <a:r>
              <a:rPr lang="en-US"/>
              <a:t>iunile</a:t>
            </a:r>
            <a:r>
              <a:rPr lang="ro-RO"/>
              <a:t> bruște și alte probleme critice ce pot apărea în timpul dezvoltării unei aplicații.</a:t>
            </a:r>
          </a:p>
          <a:p>
            <a:pPr marL="457200" lvl="1" indent="0">
              <a:buFont typeface="Arial" panose="020B0604020202020204" pitchFamily="34" charset="0"/>
              <a:buNone/>
            </a:pPr>
            <a:endParaRPr lang="ro-RO"/>
          </a:p>
          <a:p>
            <a:pPr marL="228600" lvl="0" indent="-228600">
              <a:buFont typeface="+mj-lt"/>
              <a:buAutoNum type="arabicPeriod"/>
            </a:pPr>
            <a:r>
              <a:rPr lang="ro-RO"/>
              <a:t>Timp mediu de reparare mai rapid (</a:t>
            </a:r>
            <a:r>
              <a:rPr lang="en-US"/>
              <a:t>Faster Mean Time To Resolution (MTTR)</a:t>
            </a:r>
            <a:r>
              <a:rPr lang="ro-RO"/>
              <a:t>)</a:t>
            </a:r>
          </a:p>
          <a:p>
            <a:pPr marL="685800" lvl="1" indent="-228600">
              <a:buFont typeface="Arial" panose="020B0604020202020204" pitchFamily="34" charset="0"/>
              <a:buChar char="•"/>
            </a:pPr>
            <a:r>
              <a:rPr lang="ro-RO"/>
              <a:t>Timpul mediu de reparare a unei funcționalități ale aplicației este redus deoarece schimbarile în cod sunt mai mici și erorile sunt izolate și mai ușor de detectat.</a:t>
            </a:r>
          </a:p>
          <a:p>
            <a:pPr marL="685800" lvl="1" indent="-228600">
              <a:buFont typeface="Arial" panose="020B0604020202020204" pitchFamily="34" charset="0"/>
              <a:buChar char="•"/>
            </a:pPr>
            <a:r>
              <a:rPr lang="ro-RO"/>
              <a:t>Una din cea mai importantă asigurare de risc intr-o afacere este de a menține o rată minimă a erorilor și de a avea posibilitatea de a îți reveni rapid din orice nereușită.</a:t>
            </a:r>
          </a:p>
          <a:p>
            <a:pPr marL="685800" lvl="1" indent="-228600">
              <a:buFont typeface="Arial" panose="020B0604020202020204" pitchFamily="34" charset="0"/>
              <a:buChar char="•"/>
            </a:pPr>
            <a:r>
              <a:rPr lang="ro-RO"/>
              <a:t>Monitorizarea dezvoltării aplicației este un mod bun de a găsi și rezolva probleme și în același timp de a consemna erorile pentru a observa tendințele mai rapid.</a:t>
            </a:r>
          </a:p>
          <a:p>
            <a:pPr marL="685800" lvl="1" indent="-228600">
              <a:buFont typeface="Arial" panose="020B0604020202020204" pitchFamily="34" charset="0"/>
              <a:buChar char="•"/>
            </a:pPr>
            <a:endParaRPr lang="ro-RO"/>
          </a:p>
          <a:p>
            <a:pPr marL="228600" lvl="0" indent="-228600">
              <a:buFont typeface="+mj-lt"/>
              <a:buAutoNum type="arabicPeriod"/>
            </a:pPr>
            <a:r>
              <a:rPr lang="ro-RO"/>
              <a:t>Mai multă siguranță a testelor</a:t>
            </a:r>
          </a:p>
          <a:p>
            <a:pPr marL="685800" lvl="1" indent="-228600">
              <a:buFont typeface="Arial" panose="020B0604020202020204" pitchFamily="34" charset="0"/>
              <a:buChar char="•"/>
            </a:pPr>
            <a:r>
              <a:rPr lang="ro-RO"/>
              <a:t>Folosind CI/CD, siguranța testelor este îmbunătățită datorită dimensiunii reduse si specifice a unei schimbări aduse proiectului, permițând o analiză mai exactă.</a:t>
            </a:r>
          </a:p>
          <a:p>
            <a:pPr marL="685800" lvl="1" indent="-228600">
              <a:buFont typeface="Arial" panose="020B0604020202020204" pitchFamily="34" charset="0"/>
              <a:buChar char="•"/>
            </a:pPr>
            <a:r>
              <a:rPr lang="ro-RO"/>
              <a:t>Siguranța testelor poate fi considerata </a:t>
            </a:r>
            <a:r>
              <a:rPr lang="en-US"/>
              <a:t>“</a:t>
            </a:r>
            <a:r>
              <a:rPr lang="ro-RO"/>
              <a:t>Siguranța Continua</a:t>
            </a:r>
            <a:r>
              <a:rPr lang="en-US"/>
              <a:t>” (Continuous Reliability)</a:t>
            </a:r>
          </a:p>
          <a:p>
            <a:pPr marL="685800" lvl="1" indent="-228600">
              <a:buFont typeface="Arial" panose="020B0604020202020204" pitchFamily="34" charset="0"/>
              <a:buChar char="•"/>
            </a:pPr>
            <a:r>
              <a:rPr lang="en-US"/>
              <a:t>Datorit</a:t>
            </a:r>
            <a:r>
              <a:rPr lang="ro-RO"/>
              <a:t>ă testării continue a noi versiuni de aplicație, calitatea produsului crește și clientul este asigurat că investiția lui merită.</a:t>
            </a:r>
          </a:p>
          <a:p>
            <a:pPr marL="685800" lvl="1" indent="-228600">
              <a:buFont typeface="Arial" panose="020B0604020202020204" pitchFamily="34" charset="0"/>
              <a:buChar char="•"/>
            </a:pPr>
            <a:endParaRPr lang="ro-RO"/>
          </a:p>
          <a:p>
            <a:pPr marL="228600" lvl="0" indent="-228600">
              <a:buFont typeface="+mj-lt"/>
              <a:buAutoNum type="arabicPeriod"/>
            </a:pPr>
            <a:r>
              <a:rPr lang="ro-RO"/>
              <a:t>Rata de livrare mai rapidă</a:t>
            </a:r>
          </a:p>
          <a:p>
            <a:pPr marL="685800" lvl="1" indent="-228600">
              <a:buFont typeface="Arial" panose="020B0604020202020204" pitchFamily="34" charset="0"/>
              <a:buChar char="•"/>
            </a:pPr>
            <a:r>
              <a:rPr lang="ro-RO"/>
              <a:t>Erorile pot fi detectate mai rapid, și de asemenea, pot fi reparate mai rapid, ceea ce îmbunătățește rata de livrare. </a:t>
            </a:r>
          </a:p>
          <a:p>
            <a:pPr marL="685800" lvl="1" indent="-228600">
              <a:buFont typeface="Arial" panose="020B0604020202020204" pitchFamily="34" charset="0"/>
              <a:buChar char="•"/>
            </a:pPr>
            <a:r>
              <a:rPr lang="ro-RO"/>
              <a:t>CI/CD îmbină cod în mod continuu și îl integrează în mediul de producție după testare, menținând mediul de producție într-o stare de</a:t>
            </a:r>
            <a:r>
              <a:rPr lang="en-US"/>
              <a:t> “ready to release”.</a:t>
            </a:r>
          </a:p>
          <a:p>
            <a:pPr marL="685800" lvl="1" indent="-228600">
              <a:buFont typeface="Arial" panose="020B0604020202020204" pitchFamily="34" charset="0"/>
              <a:buChar char="•"/>
            </a:pPr>
            <a:endParaRPr lang="en-US"/>
          </a:p>
          <a:p>
            <a:pPr marL="228600" lvl="0" indent="-228600">
              <a:buFont typeface="+mj-lt"/>
              <a:buAutoNum type="arabicPeriod"/>
            </a:pPr>
            <a:r>
              <a:rPr lang="en-US"/>
              <a:t>Backlog mai mic</a:t>
            </a:r>
          </a:p>
          <a:p>
            <a:pPr marL="685800" lvl="1" indent="-228600">
              <a:buFont typeface="Arial" panose="020B0604020202020204" pitchFamily="34" charset="0"/>
              <a:buChar char="•"/>
            </a:pPr>
            <a:r>
              <a:rPr lang="ro-RO"/>
              <a:t>Încorporând</a:t>
            </a:r>
            <a:r>
              <a:rPr lang="en-US"/>
              <a:t> sistemul de CI/CD </a:t>
            </a:r>
            <a:r>
              <a:rPr lang="ro-RO"/>
              <a:t>în procesul de dezvoltare a unei aplicații reduce numarul defectelor non-critice din backlog. Aceste erori minore sunt detectate înainte de producție și sunt rezolvate înainte de livrarea către utilizatorul final.</a:t>
            </a:r>
          </a:p>
          <a:p>
            <a:pPr marL="685800" lvl="1" indent="-228600">
              <a:buFont typeface="Arial" panose="020B0604020202020204" pitchFamily="34" charset="0"/>
              <a:buChar char="•"/>
            </a:pPr>
            <a:r>
              <a:rPr lang="ro-RO"/>
              <a:t>Beneficiile rezolvarii erorilor non-critice înainte de </a:t>
            </a:r>
            <a:r>
              <a:rPr lang="en-US"/>
              <a:t>livrare</a:t>
            </a:r>
            <a:r>
              <a:rPr lang="ro-RO"/>
              <a:t> pot fi</a:t>
            </a:r>
            <a:r>
              <a:rPr lang="en-US"/>
              <a:t>:</a:t>
            </a:r>
            <a:endParaRPr lang="ro-RO"/>
          </a:p>
          <a:p>
            <a:pPr marL="1143000" lvl="2" indent="-228600">
              <a:buFont typeface="Arial" panose="020B0604020202020204" pitchFamily="34" charset="0"/>
              <a:buChar char="•"/>
            </a:pPr>
            <a:r>
              <a:rPr lang="ro-RO"/>
              <a:t>Developerii au mai mult timp sa se focuseze </a:t>
            </a:r>
            <a:r>
              <a:rPr lang="en-US"/>
              <a:t>pe </a:t>
            </a:r>
            <a:r>
              <a:rPr lang="ro-RO"/>
              <a:t>rezolvarea unor probleme mai mari sau dezvoltarea unei noi funcționalități</a:t>
            </a:r>
          </a:p>
          <a:p>
            <a:pPr marL="1143000" lvl="2" indent="-228600">
              <a:buFont typeface="Arial" panose="020B0604020202020204" pitchFamily="34" charset="0"/>
              <a:buChar char="•"/>
            </a:pPr>
            <a:r>
              <a:rPr lang="ro-RO"/>
              <a:t>Testele se pot focusa mai puțin pe problemele minore ca sa poată găsi probleme critice înainte de livrare</a:t>
            </a:r>
          </a:p>
          <a:p>
            <a:pPr marL="1143000" lvl="2" indent="-228600">
              <a:buFont typeface="Arial" panose="020B0604020202020204" pitchFamily="34" charset="0"/>
              <a:buChar char="•"/>
            </a:pPr>
            <a:r>
              <a:rPr lang="ro-RO"/>
              <a:t>Un alt beneficiu (poate cel mai important) este de a menține clientul fericit prin a îl impiedica să găsească multe erori în produsul oferit</a:t>
            </a:r>
          </a:p>
          <a:p>
            <a:pPr marL="1143000" lvl="2" indent="-228600">
              <a:buFont typeface="Arial" panose="020B0604020202020204" pitchFamily="34" charset="0"/>
              <a:buChar char="•"/>
            </a:pPr>
            <a:endParaRPr lang="ro-RO"/>
          </a:p>
          <a:p>
            <a:pPr marL="228600" lvl="0" indent="-228600">
              <a:buFont typeface="+mj-lt"/>
              <a:buAutoNum type="arabicPeriod"/>
            </a:pPr>
            <a:r>
              <a:rPr lang="ro-RO"/>
              <a:t>Satisfacția clienților</a:t>
            </a:r>
          </a:p>
          <a:p>
            <a:pPr marL="685800" lvl="1" indent="-228600">
              <a:buFont typeface="Arial" panose="020B0604020202020204" pitchFamily="34" charset="0"/>
              <a:buChar char="•"/>
            </a:pPr>
            <a:r>
              <a:rPr lang="ro-RO"/>
              <a:t>Avantajele folosirii unui sistem de CI/CD nu impactează doar mediul de dezvoltare dar și scopul organizației. Primele momente cu un client nou ce încearcă serviciile tale este foarte important.</a:t>
            </a:r>
          </a:p>
          <a:p>
            <a:pPr marL="685800" lvl="1" indent="-228600">
              <a:buFont typeface="Arial" panose="020B0604020202020204" pitchFamily="34" charset="0"/>
              <a:buChar char="•"/>
            </a:pPr>
            <a:r>
              <a:rPr lang="ro-RO"/>
              <a:t>Prima impresie este cheia ce ne ajută să transformam clienți noi în clienți satisfăcuți. Sistemul de CI / CD ajută organizația să mențină clientul fericit prin oferirea rapidă de noi funcținalități sau bug-fixes. De asemenea, un astfel de sistem ne menține produsul up-to-date cu ultimile tehnologii și ne permite să câștigăm noi clienți care ne vor selecta în detrimentul concurenței datorită review-urilor pozitive.	</a:t>
            </a:r>
          </a:p>
          <a:p>
            <a:pPr marL="685800" lvl="1" indent="-228600">
              <a:buFont typeface="Arial" panose="020B0604020202020204" pitchFamily="34" charset="0"/>
              <a:buChar char="•"/>
            </a:pPr>
            <a:endParaRPr lang="ro-RO"/>
          </a:p>
          <a:p>
            <a:pPr marL="228600" lvl="0" indent="-228600">
              <a:buFont typeface="+mj-lt"/>
              <a:buAutoNum type="arabicPeriod"/>
            </a:pPr>
            <a:r>
              <a:rPr lang="ro-RO"/>
              <a:t>Mărește transparența și responsabilitatea echipei</a:t>
            </a:r>
          </a:p>
          <a:p>
            <a:pPr marL="685800" lvl="1" indent="-228600">
              <a:buFont typeface="Arial" panose="020B0604020202020204" pitchFamily="34" charset="0"/>
              <a:buChar char="•"/>
            </a:pPr>
            <a:r>
              <a:rPr lang="ro-RO"/>
              <a:t>CI/CD e o cale bună pentru a primi feedback continuu, nu numai de la clienți dar și de la propria echipă. Procesul îmbunătățește transparența a orice fel de probleme și încurajează responsabilitatea.</a:t>
            </a:r>
          </a:p>
          <a:p>
            <a:pPr marL="685800" lvl="1" indent="-228600">
              <a:buFont typeface="Arial" panose="020B0604020202020204" pitchFamily="34" charset="0"/>
              <a:buChar char="•"/>
            </a:pPr>
            <a:r>
              <a:rPr lang="ro-RO"/>
              <a:t>Continous Integration e focusat pe echipa de dezvoltare, deci feedback-ul din această parte vor fi erori de build, de merge, de arhitectură,etc.</a:t>
            </a:r>
          </a:p>
          <a:p>
            <a:pPr marL="685800" lvl="1" indent="-228600">
              <a:buFont typeface="Arial" panose="020B0604020202020204" pitchFamily="34" charset="0"/>
              <a:buChar char="•"/>
            </a:pPr>
            <a:r>
              <a:rPr lang="ro-RO"/>
              <a:t>Continous Deployment e focusat pe a livra produsul rapid clientului pentru a primi feedback-ul mult dorit.</a:t>
            </a:r>
          </a:p>
          <a:p>
            <a:pPr marL="685800" lvl="1" indent="-228600">
              <a:buFont typeface="Arial" panose="020B0604020202020204" pitchFamily="34" charset="0"/>
              <a:buChar char="•"/>
            </a:pPr>
            <a:r>
              <a:rPr lang="ro-RO"/>
              <a:t>Ambele ne oferă un feedback rapid și ne oferă posibilitatea de a îmbunătăți produsul.</a:t>
            </a:r>
          </a:p>
          <a:p>
            <a:pPr marL="685800" lvl="1" indent="-228600">
              <a:buFont typeface="Arial" panose="020B0604020202020204" pitchFamily="34" charset="0"/>
              <a:buChar char="•"/>
            </a:pPr>
            <a:endParaRPr lang="ro-RO"/>
          </a:p>
          <a:p>
            <a:pPr marL="228600" lvl="0" indent="-228600">
              <a:buFont typeface="+mj-lt"/>
              <a:buAutoNum type="arabicPeriod"/>
            </a:pPr>
            <a:r>
              <a:rPr lang="ro-RO"/>
              <a:t>Reducerea costurilor</a:t>
            </a:r>
          </a:p>
          <a:p>
            <a:pPr marL="685800" lvl="1" indent="-228600">
              <a:buFont typeface="Arial" panose="020B0604020202020204" pitchFamily="34" charset="0"/>
              <a:buChar char="•"/>
            </a:pPr>
            <a:r>
              <a:rPr lang="ro-RO"/>
              <a:t>Automatizarea CI/CD reduce numărul de erori care se pot întâmpla pe parcursul procesului de dezvoltare și astfel eliberează timp developerilor. Timp ce poate fi folosit pentru dezvoltarea produsului deoarece nu vor fi foarte multe modificări de făcut pentru a repara o eroare dacă eroarea e detectată la timp.</a:t>
            </a:r>
          </a:p>
          <a:p>
            <a:pPr marL="685800" lvl="1" indent="-228600">
              <a:buFont typeface="Arial" panose="020B0604020202020204" pitchFamily="34" charset="0"/>
              <a:buChar char="•"/>
            </a:pPr>
            <a:r>
              <a:rPr lang="ro-RO"/>
              <a:t>Îmbunătățirea calității codului prin automatizare de asemenea asigură mărirea ROI-ului (Return of Investment)</a:t>
            </a:r>
          </a:p>
          <a:p>
            <a:pPr marL="685800" lvl="1" indent="-228600">
              <a:buFont typeface="Arial" panose="020B0604020202020204" pitchFamily="34" charset="0"/>
              <a:buChar char="•"/>
            </a:pPr>
            <a:endParaRPr lang="ro-RO"/>
          </a:p>
          <a:p>
            <a:pPr marL="228600" lvl="0" indent="-228600">
              <a:buFont typeface="+mj-lt"/>
              <a:buAutoNum type="arabicPeriod"/>
            </a:pPr>
            <a:r>
              <a:rPr lang="ro-RO"/>
              <a:t>Mentenanță și actualizare ușoară</a:t>
            </a:r>
          </a:p>
          <a:p>
            <a:pPr marL="685800" lvl="1" indent="-228600">
              <a:buFont typeface="Arial" panose="020B0604020202020204" pitchFamily="34" charset="0"/>
              <a:buChar char="•"/>
            </a:pPr>
            <a:r>
              <a:rPr lang="ro-RO"/>
              <a:t>Mentena</a:t>
            </a:r>
            <a:r>
              <a:rPr lang="en-US"/>
              <a:t>nta </a:t>
            </a:r>
            <a:r>
              <a:rPr lang="ro-RO"/>
              <a:t>și</a:t>
            </a:r>
            <a:r>
              <a:rPr lang="en-US"/>
              <a:t> update-urile sunt o parte importanta pentru a </a:t>
            </a:r>
            <a:r>
              <a:rPr lang="ro-MD"/>
              <a:t>obține un produs </a:t>
            </a:r>
            <a:r>
              <a:rPr lang="en-US"/>
              <a:t>de calitate</a:t>
            </a:r>
            <a:r>
              <a:rPr lang="ro-MD"/>
              <a:t>.</a:t>
            </a:r>
          </a:p>
          <a:p>
            <a:pPr marL="685800" lvl="1" indent="-228600">
              <a:buFont typeface="Arial" panose="020B0604020202020204" pitchFamily="34" charset="0"/>
              <a:buChar char="•"/>
            </a:pPr>
            <a:r>
              <a:rPr lang="ro-MD"/>
              <a:t>În orice caz, este foarte important ca mentenanța unui process de CI/CD să aibe loc fără a afecta mediul de dezvoltare / producție.</a:t>
            </a:r>
          </a:p>
          <a:p>
            <a:pPr marL="685800" lvl="1" indent="-228600">
              <a:buFont typeface="Arial" panose="020B0604020202020204" pitchFamily="34" charset="0"/>
              <a:buChar char="•"/>
            </a:pPr>
            <a:endParaRPr lang="ro-RO"/>
          </a:p>
          <a:p>
            <a:pPr marL="228600" lvl="0" indent="-228600">
              <a:buFont typeface="+mj-lt"/>
              <a:buAutoNum type="arabicPeriod"/>
            </a:pPr>
            <a:endParaRPr lang="ro-MD"/>
          </a:p>
          <a:p>
            <a:pPr marL="1143000" lvl="2" indent="-228600">
              <a:buFont typeface="Calibri" panose="020F0502020204030204" pitchFamily="34" charset="0"/>
              <a:buChar char="₋"/>
            </a:pPr>
            <a:endParaRPr lang="en-US"/>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4</a:t>
            </a:fld>
            <a:endParaRPr lang="en-US"/>
          </a:p>
        </p:txBody>
      </p:sp>
    </p:spTree>
    <p:extLst>
      <p:ext uri="{BB962C8B-B14F-4D97-AF65-F5344CB8AC3E}">
        <p14:creationId xmlns:p14="http://schemas.microsoft.com/office/powerpoint/2010/main" val="1139305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5</a:t>
            </a:fld>
            <a:endParaRPr lang="en-US"/>
          </a:p>
        </p:txBody>
      </p:sp>
    </p:spTree>
    <p:extLst>
      <p:ext uri="{BB962C8B-B14F-4D97-AF65-F5344CB8AC3E}">
        <p14:creationId xmlns:p14="http://schemas.microsoft.com/office/powerpoint/2010/main" val="301459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u="sng"/>
              <a:t>Definitie</a:t>
            </a:r>
            <a:r>
              <a:rPr lang="en-US" u="sng"/>
              <a:t>:</a:t>
            </a:r>
          </a:p>
          <a:p>
            <a:r>
              <a:rPr lang="en-US" u="none"/>
              <a:t>     *Git e un sistem </a:t>
            </a:r>
            <a:r>
              <a:rPr lang="ro-MD" u="none"/>
              <a:t>distribuit </a:t>
            </a:r>
            <a:r>
              <a:rPr lang="en-US" u="none"/>
              <a:t>de </a:t>
            </a:r>
            <a:r>
              <a:rPr lang="ro-MD" u="none"/>
              <a:t>control al versiunilor de proiect. </a:t>
            </a:r>
            <a:r>
              <a:rPr lang="en-US" u="none"/>
              <a:t>*</a:t>
            </a:r>
            <a:r>
              <a:rPr lang="ro-MD" u="none"/>
              <a:t>El </a:t>
            </a:r>
            <a:r>
              <a:rPr lang="ro-RO" u="none"/>
              <a:t>înregistrează modificările aduse fișierelor noastre în timp. Deci, ne oferă posiblitatea de a reveni la orice versiune precedentă a unui fișier în orice moment.</a:t>
            </a:r>
          </a:p>
          <a:p>
            <a:r>
              <a:rPr lang="ro-RO" u="none"/>
              <a:t>     Un alt beneficiu al git-ului este că facilitează colaborarea mai multor persoane la un proiect. Astfel, ei pot avea versiunea lor de proiect local pentru a putea lucra când doresc.</a:t>
            </a:r>
          </a:p>
          <a:p>
            <a:endParaRPr lang="ro-RO" u="none"/>
          </a:p>
          <a:p>
            <a:r>
              <a:rPr lang="ro-RO" b="0" u="sng"/>
              <a:t>De ce îl folosim? Exemplu</a:t>
            </a:r>
            <a:r>
              <a:rPr lang="en-US" b="0" u="sng"/>
              <a:t>:</a:t>
            </a:r>
          </a:p>
          <a:p>
            <a:r>
              <a:rPr lang="en-US" b="0" u="none"/>
              <a:t>     </a:t>
            </a:r>
            <a:r>
              <a:rPr lang="ro-RO" b="0" u="none"/>
              <a:t>1. </a:t>
            </a:r>
            <a:r>
              <a:rPr lang="en-US" b="0" u="none"/>
              <a:t>S</a:t>
            </a:r>
            <a:r>
              <a:rPr lang="ro-RO" b="0" u="none"/>
              <a:t>ă presupunem că aveți de dezvoltat un website pentru un client și că îi prezentați o primă versiune de proiect care avea culoarea header-ului portocaliu.</a:t>
            </a:r>
          </a:p>
          <a:p>
            <a:r>
              <a:rPr lang="ro-RO" b="0" u="none"/>
              <a:t>     2. După ce îi prezentați clientului versiunea de proiect, acesta spune că ar dori ca headerul să aibă culoarea roz si că ar  mai dori implementate niște funcționalități și. După modificarea culorii și implementarea noilor funcționalități, acesta spune că îi pare foarte rău ... dar crede că versiunea cu header-ul portocaliu e ceea ce își dorește. (HaHaHa – It happens all the time!) </a:t>
            </a:r>
          </a:p>
          <a:p>
            <a:r>
              <a:rPr lang="ro-RO" b="0" u="none"/>
              <a:t>     3. Deoarece folosim git, vom renunța la schimbările ce modifică culoarea headerului și îi putem trimite noua versiune de proiect într-un timp foarte scurt.</a:t>
            </a:r>
            <a:r>
              <a:rPr lang="ro-RO" b="0" u="sng"/>
              <a:t>     </a:t>
            </a:r>
          </a:p>
          <a:p>
            <a:endParaRPr lang="ro-RO" b="0" u="sng"/>
          </a:p>
          <a:p>
            <a:r>
              <a:rPr lang="ro-RO" b="0" u="none"/>
              <a:t>    La un moment dat, acest proces ar putea deveni puțin frustrant și câteodată plictisitor. De asemenea, e posibil să uiți ce schimbări ai adus proiectului și e foarte probabil să pierzi funcționalități atunci când dorești revii la o stare precedentă dacă nu folosești un sistem de versionare. În acele momente, </a:t>
            </a:r>
            <a:r>
              <a:rPr lang="ro-RO" b="1" u="none"/>
              <a:t>git </a:t>
            </a:r>
            <a:r>
              <a:rPr lang="ro-RO" b="0" u="none"/>
              <a:t>face acest proces foarte ușor de urmărit și administrat.</a:t>
            </a:r>
          </a:p>
          <a:p>
            <a:endParaRPr lang="ro-RO" b="0" u="none"/>
          </a:p>
          <a:p>
            <a:r>
              <a:rPr lang="ro-RO" b="0" u="none"/>
              <a:t>Cum ar arăta procesul fără un sistem de versionare ?</a:t>
            </a:r>
          </a:p>
          <a:p>
            <a:pPr marL="171450" indent="-171450">
              <a:buFontTx/>
              <a:buChar char="-"/>
            </a:pPr>
            <a:r>
              <a:rPr lang="ro-RO" b="0" u="none"/>
              <a:t>Creeăm prima versiune a proiectului cu header-ul portocaliu</a:t>
            </a:r>
          </a:p>
          <a:p>
            <a:pPr marL="171450" indent="-171450">
              <a:buFontTx/>
              <a:buChar char="-"/>
            </a:pPr>
            <a:r>
              <a:rPr lang="ro-RO" b="0" u="none"/>
              <a:t>Copiem prima versiune de proiect într-un folder nou numit </a:t>
            </a:r>
            <a:r>
              <a:rPr lang="en-US" b="0" u="none"/>
              <a:t>“_v2” , m</a:t>
            </a:r>
            <a:r>
              <a:rPr lang="ro-RO" b="0" u="none"/>
              <a:t>odificați culoarea headerului</a:t>
            </a:r>
            <a:r>
              <a:rPr lang="en-US" b="0" u="none"/>
              <a:t> </a:t>
            </a:r>
          </a:p>
          <a:p>
            <a:pPr marL="171450" indent="-171450">
              <a:buFontTx/>
              <a:buChar char="-"/>
            </a:pPr>
            <a:r>
              <a:rPr lang="ro-RO" b="0" u="none"/>
              <a:t>Copiem câte o versiune de proiect pentru fiecare implementare de funcționalitate și ajungem la </a:t>
            </a:r>
            <a:r>
              <a:rPr lang="en-US" b="0" u="none"/>
              <a:t>“_v10”</a:t>
            </a:r>
          </a:p>
          <a:p>
            <a:pPr marL="171450" indent="-171450">
              <a:buFontTx/>
              <a:buChar char="-"/>
            </a:pPr>
            <a:r>
              <a:rPr lang="en-US" b="0" u="none"/>
              <a:t>Clientul spune c</a:t>
            </a:r>
            <a:r>
              <a:rPr lang="ro-RO" b="0" u="none"/>
              <a:t>ă si-ar dori ca headerul să revină la culoarea lui originală. Ce credeți că se întâmplă?</a:t>
            </a:r>
          </a:p>
          <a:p>
            <a:pPr marL="171450" indent="-171450">
              <a:buFontTx/>
              <a:buChar char="-"/>
            </a:pPr>
            <a:r>
              <a:rPr lang="ro-RO" b="0" u="none"/>
              <a:t>Apare frustrare... Mai ales când realizăm că există posiblitatea de a fi necesar să rescriem bucăți de cod, etc.</a:t>
            </a:r>
          </a:p>
          <a:p>
            <a:pPr marL="171450" indent="-171450">
              <a:buFontTx/>
              <a:buChar char="-"/>
            </a:pPr>
            <a:endParaRPr lang="ro-RO" b="0" u="none" dirty="0"/>
          </a:p>
        </p:txBody>
      </p:sp>
      <p:sp>
        <p:nvSpPr>
          <p:cNvPr id="4" name="Slide Number Placeholder 3"/>
          <p:cNvSpPr>
            <a:spLocks noGrp="1"/>
          </p:cNvSpPr>
          <p:nvPr>
            <p:ph type="sldNum" sz="quarter" idx="5"/>
          </p:nvPr>
        </p:nvSpPr>
        <p:spPr/>
        <p:txBody>
          <a:bodyPr/>
          <a:lstStyle/>
          <a:p>
            <a:fld id="{46FB260F-E7DE-4F3E-9AA9-D9C4F15328AA}" type="slidenum">
              <a:rPr lang="en-US" smtClean="0"/>
              <a:t>6</a:t>
            </a:fld>
            <a:endParaRPr lang="en-US"/>
          </a:p>
        </p:txBody>
      </p:sp>
    </p:spTree>
    <p:extLst>
      <p:ext uri="{BB962C8B-B14F-4D97-AF65-F5344CB8AC3E}">
        <p14:creationId xmlns:p14="http://schemas.microsoft.com/office/powerpoint/2010/main" val="3292330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ro-RO" b="0" u="sng"/>
              <a:t>Concluzie</a:t>
            </a:r>
            <a:r>
              <a:rPr lang="en-US" b="0" u="sng"/>
              <a:t>:</a:t>
            </a:r>
            <a:r>
              <a:rPr lang="en-US" b="0" u="none"/>
              <a:t> </a:t>
            </a:r>
            <a:endParaRPr lang="ro-RO" b="0" u="none"/>
          </a:p>
          <a:p>
            <a:pPr marL="0" indent="0">
              <a:buFontTx/>
              <a:buNone/>
            </a:pPr>
            <a:endParaRPr lang="ro-RO" b="0" u="none"/>
          </a:p>
          <a:p>
            <a:pPr marL="0" indent="0">
              <a:buFontTx/>
              <a:buNone/>
            </a:pPr>
            <a:r>
              <a:rPr lang="en-US" b="0" u="none"/>
              <a:t>Folosim git pentru ca:</a:t>
            </a:r>
          </a:p>
          <a:p>
            <a:pPr marL="171450" indent="-171450">
              <a:buFontTx/>
              <a:buChar char="-"/>
            </a:pPr>
            <a:r>
              <a:rPr lang="en-US" b="0" u="none"/>
              <a:t>Salveaz</a:t>
            </a:r>
            <a:r>
              <a:rPr lang="ro-RO" b="0" u="none"/>
              <a:t>ă fiecare versiune de proiect</a:t>
            </a:r>
          </a:p>
          <a:p>
            <a:pPr marL="171450" indent="-171450">
              <a:buFontTx/>
              <a:buChar char="-"/>
            </a:pPr>
            <a:r>
              <a:rPr lang="ro-RO" b="0" u="none"/>
              <a:t>Avem posiblitatea să ne intoarcem la orice versiune precedentă</a:t>
            </a:r>
          </a:p>
          <a:p>
            <a:pPr marL="171450" indent="-171450">
              <a:buFontTx/>
              <a:buChar char="-"/>
            </a:pPr>
            <a:r>
              <a:rPr lang="ro-RO"/>
              <a:t>Avem posiblitatea de a lucra fără a afecta sursa originală a proiectului</a:t>
            </a:r>
          </a:p>
          <a:p>
            <a:pPr marL="171450" indent="-171450">
              <a:buFontTx/>
              <a:buChar char="-"/>
            </a:pPr>
            <a:r>
              <a:rPr lang="ro-RO"/>
              <a:t>Avem posiblitatea să comparăm schimbările în timp</a:t>
            </a:r>
          </a:p>
          <a:p>
            <a:pPr marL="171450" indent="-171450">
              <a:buFontTx/>
              <a:buChar char="-"/>
            </a:pPr>
            <a:r>
              <a:rPr lang="ro-RO"/>
              <a:t>Avem posibilitatea să vedem cine și ce s-a modificat ultima dată</a:t>
            </a:r>
          </a:p>
          <a:p>
            <a:pPr marL="171450" indent="-171450">
              <a:buFontTx/>
              <a:buChar char="-"/>
            </a:pPr>
            <a:r>
              <a:rPr lang="ro-RO"/>
              <a:t>Etc.</a:t>
            </a:r>
          </a:p>
          <a:p>
            <a:pPr marL="171450" indent="-171450">
              <a:buFontTx/>
              <a:buChar char="-"/>
            </a:pPr>
            <a:endParaRPr lang="ro-RO"/>
          </a:p>
          <a:p>
            <a:pPr marL="0" indent="0">
              <a:buFontTx/>
              <a:buNone/>
            </a:pPr>
            <a:r>
              <a:rPr lang="ro-RO" u="sng"/>
              <a:t>Goals of Git</a:t>
            </a:r>
            <a:r>
              <a:rPr lang="en-US" u="sng"/>
              <a:t>:</a:t>
            </a:r>
          </a:p>
          <a:p>
            <a:pPr marL="171450" indent="-171450">
              <a:buFont typeface="Arial" panose="020B0604020202020204" pitchFamily="34" charset="0"/>
              <a:buChar char="•"/>
            </a:pPr>
            <a:r>
              <a:rPr lang="en-US" u="none"/>
              <a:t>Vitez</a:t>
            </a:r>
            <a:r>
              <a:rPr lang="ro-RO" u="none"/>
              <a:t>ă</a:t>
            </a:r>
          </a:p>
          <a:p>
            <a:pPr marL="171450" indent="-171450">
              <a:buFont typeface="Arial" panose="020B0604020202020204" pitchFamily="34" charset="0"/>
              <a:buChar char="•"/>
            </a:pPr>
            <a:r>
              <a:rPr lang="ro-RO" u="none"/>
              <a:t>Să suporte non-linear development (o mulțime de branch-uri paralele)</a:t>
            </a:r>
          </a:p>
          <a:p>
            <a:pPr marL="171450" indent="-171450">
              <a:buFont typeface="Arial" panose="020B0604020202020204" pitchFamily="34" charset="0"/>
              <a:buChar char="•"/>
            </a:pPr>
            <a:r>
              <a:rPr lang="ro-RO" u="none"/>
              <a:t>Să fie capabil să administreze proiecte mari în mod eficient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7</a:t>
            </a:fld>
            <a:endParaRPr lang="en-US"/>
          </a:p>
        </p:txBody>
      </p:sp>
    </p:spTree>
    <p:extLst>
      <p:ext uri="{BB962C8B-B14F-4D97-AF65-F5344CB8AC3E}">
        <p14:creationId xmlns:p14="http://schemas.microsoft.com/office/powerpoint/2010/main" val="2950478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Git Workflow</a:t>
            </a:r>
            <a:r>
              <a:rPr lang="en-US"/>
              <a:t>:</a:t>
            </a:r>
          </a:p>
          <a:p>
            <a:pPr marL="171450" indent="-171450">
              <a:buFont typeface="Arial" panose="020B0604020202020204" pitchFamily="34" charset="0"/>
              <a:buChar char="•"/>
            </a:pPr>
            <a:r>
              <a:rPr lang="en-US"/>
              <a:t>Modify: Modificarea fisierelor in repository-ul de lucru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Stage: Adauga un snapshot al fisierelor in zona ta de Staging</a:t>
            </a:r>
          </a:p>
          <a:p>
            <a:pPr marL="171450" indent="-171450">
              <a:buFont typeface="Arial" panose="020B0604020202020204" pitchFamily="34" charset="0"/>
              <a:buChar char="•"/>
            </a:pPr>
            <a:r>
              <a:rPr lang="en-US"/>
              <a:t>Commit: Adaug</a:t>
            </a:r>
            <a:r>
              <a:rPr lang="ro-RO"/>
              <a:t>ă fișierele din zona de Staging în directorul tău de git</a:t>
            </a:r>
            <a:endParaRPr lang="en-US"/>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8</a:t>
            </a:fld>
            <a:endParaRPr lang="en-US"/>
          </a:p>
        </p:txBody>
      </p:sp>
    </p:spTree>
    <p:extLst>
      <p:ext uri="{BB962C8B-B14F-4D97-AF65-F5344CB8AC3E}">
        <p14:creationId xmlns:p14="http://schemas.microsoft.com/office/powerpoint/2010/main" val="224158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B260F-E7DE-4F3E-9AA9-D9C4F15328AA}" type="slidenum">
              <a:rPr lang="en-US" smtClean="0"/>
              <a:t>9</a:t>
            </a:fld>
            <a:endParaRPr lang="en-US"/>
          </a:p>
        </p:txBody>
      </p:sp>
    </p:spTree>
    <p:extLst>
      <p:ext uri="{BB962C8B-B14F-4D97-AF65-F5344CB8AC3E}">
        <p14:creationId xmlns:p14="http://schemas.microsoft.com/office/powerpoint/2010/main" val="9954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5C43-E9F4-4A4B-B1F5-140134A699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E90023-DFE8-48E8-A9F1-4C38768C27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08532A-E1C1-4164-9C2D-7B26312A2789}"/>
              </a:ext>
            </a:extLst>
          </p:cNvPr>
          <p:cNvSpPr>
            <a:spLocks noGrp="1"/>
          </p:cNvSpPr>
          <p:nvPr>
            <p:ph type="dt" sz="half" idx="10"/>
          </p:nvPr>
        </p:nvSpPr>
        <p:spPr/>
        <p:txBody>
          <a:bodyPr/>
          <a:lstStyle/>
          <a:p>
            <a:fld id="{635063AC-05BD-45A5-A5B4-B2E74F26DDD1}" type="datetime1">
              <a:rPr lang="de-DE" smtClean="0"/>
              <a:t>03.12.2021</a:t>
            </a:fld>
            <a:endParaRPr lang="en-US"/>
          </a:p>
        </p:txBody>
      </p:sp>
      <p:sp>
        <p:nvSpPr>
          <p:cNvPr id="5" name="Footer Placeholder 4">
            <a:extLst>
              <a:ext uri="{FF2B5EF4-FFF2-40B4-BE49-F238E27FC236}">
                <a16:creationId xmlns:a16="http://schemas.microsoft.com/office/drawing/2014/main" id="{BFE448E0-3D58-46BB-A8F3-8594C6A88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B94D1-D486-4C26-8A90-0CC4B18497F8}"/>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3664449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6B-ECBD-4202-902B-53C3918C2D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BB660C-23EB-49E1-B208-E069AA7AE1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53A6E-5F42-4F57-A743-D2A1489BD760}"/>
              </a:ext>
            </a:extLst>
          </p:cNvPr>
          <p:cNvSpPr>
            <a:spLocks noGrp="1"/>
          </p:cNvSpPr>
          <p:nvPr>
            <p:ph type="dt" sz="half" idx="10"/>
          </p:nvPr>
        </p:nvSpPr>
        <p:spPr/>
        <p:txBody>
          <a:bodyPr/>
          <a:lstStyle/>
          <a:p>
            <a:fld id="{01B221EF-564F-45C6-94FD-7CCC460083A3}" type="datetime1">
              <a:rPr lang="de-DE" smtClean="0"/>
              <a:t>03.12.2021</a:t>
            </a:fld>
            <a:endParaRPr lang="en-US"/>
          </a:p>
        </p:txBody>
      </p:sp>
      <p:sp>
        <p:nvSpPr>
          <p:cNvPr id="5" name="Footer Placeholder 4">
            <a:extLst>
              <a:ext uri="{FF2B5EF4-FFF2-40B4-BE49-F238E27FC236}">
                <a16:creationId xmlns:a16="http://schemas.microsoft.com/office/drawing/2014/main" id="{277780CB-C577-4658-92B2-EF539D39E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A1BD3-74B9-4DC1-BB21-AA9B1D3BA94B}"/>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4181342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0EEC00-306F-4381-8D4E-35A97D58C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23018D-8A44-4C25-B471-FC0B527840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ACAF4-8817-4705-B109-E170D8DA0175}"/>
              </a:ext>
            </a:extLst>
          </p:cNvPr>
          <p:cNvSpPr>
            <a:spLocks noGrp="1"/>
          </p:cNvSpPr>
          <p:nvPr>
            <p:ph type="dt" sz="half" idx="10"/>
          </p:nvPr>
        </p:nvSpPr>
        <p:spPr/>
        <p:txBody>
          <a:bodyPr/>
          <a:lstStyle/>
          <a:p>
            <a:fld id="{8A24F5D9-EEF2-4C58-82D9-13B2B6293C34}" type="datetime1">
              <a:rPr lang="de-DE" smtClean="0"/>
              <a:t>03.12.2021</a:t>
            </a:fld>
            <a:endParaRPr lang="en-US"/>
          </a:p>
        </p:txBody>
      </p:sp>
      <p:sp>
        <p:nvSpPr>
          <p:cNvPr id="5" name="Footer Placeholder 4">
            <a:extLst>
              <a:ext uri="{FF2B5EF4-FFF2-40B4-BE49-F238E27FC236}">
                <a16:creationId xmlns:a16="http://schemas.microsoft.com/office/drawing/2014/main" id="{989A8BCF-F5A2-4EBB-A3BD-1CB8BEA73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DB5DE-EF8A-47B1-B756-E1D9DCD2CF82}"/>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3665450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4D512-54E8-4BD2-A9DA-9C4F5F1D98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3ACB9-089D-4A1F-8030-E8D48077E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02352-64DB-4E76-AA21-D576E1BAA59A}"/>
              </a:ext>
            </a:extLst>
          </p:cNvPr>
          <p:cNvSpPr>
            <a:spLocks noGrp="1"/>
          </p:cNvSpPr>
          <p:nvPr>
            <p:ph type="dt" sz="half" idx="10"/>
          </p:nvPr>
        </p:nvSpPr>
        <p:spPr/>
        <p:txBody>
          <a:bodyPr/>
          <a:lstStyle/>
          <a:p>
            <a:fld id="{5AB8F62C-CF11-4B4C-81EE-CA84D3750D61}" type="datetime1">
              <a:rPr lang="de-DE" smtClean="0"/>
              <a:t>03.12.2021</a:t>
            </a:fld>
            <a:endParaRPr lang="en-US"/>
          </a:p>
        </p:txBody>
      </p:sp>
      <p:sp>
        <p:nvSpPr>
          <p:cNvPr id="5" name="Footer Placeholder 4">
            <a:extLst>
              <a:ext uri="{FF2B5EF4-FFF2-40B4-BE49-F238E27FC236}">
                <a16:creationId xmlns:a16="http://schemas.microsoft.com/office/drawing/2014/main" id="{B0EF59C9-8A4C-4AE9-99E0-54AAD7D531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9E26C-5F10-42A8-9CBF-08E70E83F074}"/>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3560166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E73A-7983-44BF-B44C-6775B1088D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079EA5-E7AF-42B1-8ABA-4F05598863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A4E172-DD04-4C06-9510-220087363961}"/>
              </a:ext>
            </a:extLst>
          </p:cNvPr>
          <p:cNvSpPr>
            <a:spLocks noGrp="1"/>
          </p:cNvSpPr>
          <p:nvPr>
            <p:ph type="dt" sz="half" idx="10"/>
          </p:nvPr>
        </p:nvSpPr>
        <p:spPr/>
        <p:txBody>
          <a:bodyPr/>
          <a:lstStyle/>
          <a:p>
            <a:fld id="{28A741A4-419D-4A65-9864-26773EB5C145}" type="datetime1">
              <a:rPr lang="de-DE" smtClean="0"/>
              <a:t>03.12.2021</a:t>
            </a:fld>
            <a:endParaRPr lang="en-US"/>
          </a:p>
        </p:txBody>
      </p:sp>
      <p:sp>
        <p:nvSpPr>
          <p:cNvPr id="5" name="Footer Placeholder 4">
            <a:extLst>
              <a:ext uri="{FF2B5EF4-FFF2-40B4-BE49-F238E27FC236}">
                <a16:creationId xmlns:a16="http://schemas.microsoft.com/office/drawing/2014/main" id="{91B2BF74-33A6-449F-A565-8967D8CF2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E1E0B0-8281-4C12-B0D1-B6AFAF5CE46B}"/>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604790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030D7-2807-4BF4-AAE3-099DC88AD2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C6093-755A-46D8-A79E-07726B6768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B803B0-8C39-4F2D-9651-7413944868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C26D90-9ABA-4853-BF36-802B2D12F190}"/>
              </a:ext>
            </a:extLst>
          </p:cNvPr>
          <p:cNvSpPr>
            <a:spLocks noGrp="1"/>
          </p:cNvSpPr>
          <p:nvPr>
            <p:ph type="dt" sz="half" idx="10"/>
          </p:nvPr>
        </p:nvSpPr>
        <p:spPr/>
        <p:txBody>
          <a:bodyPr/>
          <a:lstStyle/>
          <a:p>
            <a:fld id="{7BB083CA-ACF7-49E0-B509-241F779ECFD3}" type="datetime1">
              <a:rPr lang="de-DE" smtClean="0"/>
              <a:t>03.12.2021</a:t>
            </a:fld>
            <a:endParaRPr lang="en-US"/>
          </a:p>
        </p:txBody>
      </p:sp>
      <p:sp>
        <p:nvSpPr>
          <p:cNvPr id="6" name="Footer Placeholder 5">
            <a:extLst>
              <a:ext uri="{FF2B5EF4-FFF2-40B4-BE49-F238E27FC236}">
                <a16:creationId xmlns:a16="http://schemas.microsoft.com/office/drawing/2014/main" id="{A3B23939-E533-4F97-A03F-29FD45A23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147869-4C0F-4C6E-9CEA-43B429946138}"/>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3479217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5C4A-1420-4689-A15E-248C75B2D6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E5C482-C840-4F87-A87C-6D17D7AE4B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0C9A3E-78A5-4DF2-9050-AD8DF3381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B63CBE-B9C5-401D-8BAD-39A4D1F4B7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05EE1A-6F9A-4F98-8572-CB42AC852C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5EEC30-64EF-45F0-9C66-33E5A2B00F2D}"/>
              </a:ext>
            </a:extLst>
          </p:cNvPr>
          <p:cNvSpPr>
            <a:spLocks noGrp="1"/>
          </p:cNvSpPr>
          <p:nvPr>
            <p:ph type="dt" sz="half" idx="10"/>
          </p:nvPr>
        </p:nvSpPr>
        <p:spPr/>
        <p:txBody>
          <a:bodyPr/>
          <a:lstStyle/>
          <a:p>
            <a:fld id="{FCFA9272-F662-46A1-BAFD-6761051480A2}" type="datetime1">
              <a:rPr lang="de-DE" smtClean="0"/>
              <a:t>03.12.2021</a:t>
            </a:fld>
            <a:endParaRPr lang="en-US"/>
          </a:p>
        </p:txBody>
      </p:sp>
      <p:sp>
        <p:nvSpPr>
          <p:cNvPr id="8" name="Footer Placeholder 7">
            <a:extLst>
              <a:ext uri="{FF2B5EF4-FFF2-40B4-BE49-F238E27FC236}">
                <a16:creationId xmlns:a16="http://schemas.microsoft.com/office/drawing/2014/main" id="{F55544E2-C140-4C84-B6B1-9933049BFA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6D39A8-DE6C-4438-987B-03AFDF176927}"/>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3633809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992E-4CC3-4791-B32E-72A6219770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84DC2-FF7F-4C74-A3DC-C6A374ABB68C}"/>
              </a:ext>
            </a:extLst>
          </p:cNvPr>
          <p:cNvSpPr>
            <a:spLocks noGrp="1"/>
          </p:cNvSpPr>
          <p:nvPr>
            <p:ph type="dt" sz="half" idx="10"/>
          </p:nvPr>
        </p:nvSpPr>
        <p:spPr/>
        <p:txBody>
          <a:bodyPr/>
          <a:lstStyle/>
          <a:p>
            <a:fld id="{C957B99F-275E-4D5F-97E2-50A817674239}" type="datetime1">
              <a:rPr lang="de-DE" smtClean="0"/>
              <a:t>03.12.2021</a:t>
            </a:fld>
            <a:endParaRPr lang="en-US"/>
          </a:p>
        </p:txBody>
      </p:sp>
      <p:sp>
        <p:nvSpPr>
          <p:cNvPr id="4" name="Footer Placeholder 3">
            <a:extLst>
              <a:ext uri="{FF2B5EF4-FFF2-40B4-BE49-F238E27FC236}">
                <a16:creationId xmlns:a16="http://schemas.microsoft.com/office/drawing/2014/main" id="{9AAFDE20-D284-4CA1-95AC-4DF32944BA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8F380B-DCC7-46D0-A8A4-2B12AA617045}"/>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2477032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2CB8F4-22DA-4337-B51F-5A08BD9BA20F}"/>
              </a:ext>
            </a:extLst>
          </p:cNvPr>
          <p:cNvSpPr>
            <a:spLocks noGrp="1"/>
          </p:cNvSpPr>
          <p:nvPr>
            <p:ph type="dt" sz="half" idx="10"/>
          </p:nvPr>
        </p:nvSpPr>
        <p:spPr/>
        <p:txBody>
          <a:bodyPr/>
          <a:lstStyle/>
          <a:p>
            <a:fld id="{85157B5B-4B63-4FAA-AA22-35921C78B915}" type="datetime1">
              <a:rPr lang="de-DE" smtClean="0"/>
              <a:t>03.12.2021</a:t>
            </a:fld>
            <a:endParaRPr lang="en-US"/>
          </a:p>
        </p:txBody>
      </p:sp>
      <p:sp>
        <p:nvSpPr>
          <p:cNvPr id="3" name="Footer Placeholder 2">
            <a:extLst>
              <a:ext uri="{FF2B5EF4-FFF2-40B4-BE49-F238E27FC236}">
                <a16:creationId xmlns:a16="http://schemas.microsoft.com/office/drawing/2014/main" id="{246BD14B-7F1A-46DE-B024-DED6F9D1EE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38AB96-FDEE-405D-9381-5F22D1C5FC0D}"/>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1326578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F1EF-F2C2-49F7-BF2F-3286725FF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D05B9B-FF57-415E-915A-7753BDC653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D35583-75BA-4DB2-86D3-3DC51D83C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61FA2-CBCD-4272-86A5-BADDD98F6A5A}"/>
              </a:ext>
            </a:extLst>
          </p:cNvPr>
          <p:cNvSpPr>
            <a:spLocks noGrp="1"/>
          </p:cNvSpPr>
          <p:nvPr>
            <p:ph type="dt" sz="half" idx="10"/>
          </p:nvPr>
        </p:nvSpPr>
        <p:spPr/>
        <p:txBody>
          <a:bodyPr/>
          <a:lstStyle/>
          <a:p>
            <a:fld id="{49503CBF-2DF8-455C-BA7D-82F9C66D326C}" type="datetime1">
              <a:rPr lang="de-DE" smtClean="0"/>
              <a:t>03.12.2021</a:t>
            </a:fld>
            <a:endParaRPr lang="en-US"/>
          </a:p>
        </p:txBody>
      </p:sp>
      <p:sp>
        <p:nvSpPr>
          <p:cNvPr id="6" name="Footer Placeholder 5">
            <a:extLst>
              <a:ext uri="{FF2B5EF4-FFF2-40B4-BE49-F238E27FC236}">
                <a16:creationId xmlns:a16="http://schemas.microsoft.com/office/drawing/2014/main" id="{35B780FC-98C5-4093-AC34-EBB6AEDEFC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05011-EA53-44DC-B03C-21DB92EB50DA}"/>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149606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295F-91D3-44B3-836C-3008A914B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32C684-B48C-4C94-9A93-321C1056B2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A9F3BB-5E11-4F84-A6B7-37A1E1AC8E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5ED8D-B3BC-4D96-93EB-F4724AC3FD2C}"/>
              </a:ext>
            </a:extLst>
          </p:cNvPr>
          <p:cNvSpPr>
            <a:spLocks noGrp="1"/>
          </p:cNvSpPr>
          <p:nvPr>
            <p:ph type="dt" sz="half" idx="10"/>
          </p:nvPr>
        </p:nvSpPr>
        <p:spPr/>
        <p:txBody>
          <a:bodyPr/>
          <a:lstStyle/>
          <a:p>
            <a:fld id="{1BD0B9A8-6A53-4386-B231-4CF295700DB1}" type="datetime1">
              <a:rPr lang="de-DE" smtClean="0"/>
              <a:t>03.12.2021</a:t>
            </a:fld>
            <a:endParaRPr lang="en-US"/>
          </a:p>
        </p:txBody>
      </p:sp>
      <p:sp>
        <p:nvSpPr>
          <p:cNvPr id="6" name="Footer Placeholder 5">
            <a:extLst>
              <a:ext uri="{FF2B5EF4-FFF2-40B4-BE49-F238E27FC236}">
                <a16:creationId xmlns:a16="http://schemas.microsoft.com/office/drawing/2014/main" id="{F22B824A-7083-45E2-9354-533E0BE48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72C42-66EE-477E-BEE1-7F795D94EBEF}"/>
              </a:ext>
            </a:extLst>
          </p:cNvPr>
          <p:cNvSpPr>
            <a:spLocks noGrp="1"/>
          </p:cNvSpPr>
          <p:nvPr>
            <p:ph type="sldNum" sz="quarter" idx="12"/>
          </p:nvPr>
        </p:nvSpPr>
        <p:spPr/>
        <p:txBody>
          <a:bodyPr/>
          <a:lstStyle/>
          <a:p>
            <a:fld id="{2FE70C00-81D8-4038-ADB4-C73A7482D214}" type="slidenum">
              <a:rPr lang="en-US" smtClean="0"/>
              <a:t>‹#›</a:t>
            </a:fld>
            <a:endParaRPr lang="en-US"/>
          </a:p>
        </p:txBody>
      </p:sp>
    </p:spTree>
    <p:extLst>
      <p:ext uri="{BB962C8B-B14F-4D97-AF65-F5344CB8AC3E}">
        <p14:creationId xmlns:p14="http://schemas.microsoft.com/office/powerpoint/2010/main" val="3875511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1FBF8F-EB72-42BB-B17C-FB1C0F9F9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406E10-8B6E-4CB7-9314-CC11E4144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383E4-F6A2-4CA3-BFB5-CDACAF89B0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E934C-CB69-4177-A91B-D75A2F7F6366}" type="datetime1">
              <a:rPr lang="de-DE" smtClean="0"/>
              <a:t>03.12.2021</a:t>
            </a:fld>
            <a:endParaRPr lang="en-US"/>
          </a:p>
        </p:txBody>
      </p:sp>
      <p:sp>
        <p:nvSpPr>
          <p:cNvPr id="5" name="Footer Placeholder 4">
            <a:extLst>
              <a:ext uri="{FF2B5EF4-FFF2-40B4-BE49-F238E27FC236}">
                <a16:creationId xmlns:a16="http://schemas.microsoft.com/office/drawing/2014/main" id="{544F5484-B7BB-40A0-92DC-87359E788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F01DEF-1AEB-482F-A0BC-772AC191E2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70C00-81D8-4038-ADB4-C73A7482D214}" type="slidenum">
              <a:rPr lang="en-US" smtClean="0"/>
              <a:t>‹#›</a:t>
            </a:fld>
            <a:endParaRPr lang="en-US"/>
          </a:p>
        </p:txBody>
      </p:sp>
    </p:spTree>
    <p:extLst>
      <p:ext uri="{BB962C8B-B14F-4D97-AF65-F5344CB8AC3E}">
        <p14:creationId xmlns:p14="http://schemas.microsoft.com/office/powerpoint/2010/main" val="346835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goodreads.com/work/quotes/1355895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gerrit.cip01.conti.de/"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errit.cip01.conti.d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github.geo.conti.d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github.geo.conti.d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Icszty4mBhc"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confluence-adas.zone2.agileci.conti.de/display/AUDCSPRO/Git+First+Configuration" TargetMode="External"/><Relationship Id="rId4" Type="http://schemas.openxmlformats.org/officeDocument/2006/relationships/hyperlink" Target="https://confluence-adas.zone2.agileci.conti.de/display/AUDCSPRO/Git+First+Installa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confluence-adas.zone2.agileci.conti.de/display/AUDCSPRO/Git+First+Configuration" TargetMode="External"/><Relationship Id="rId4" Type="http://schemas.openxmlformats.org/officeDocument/2006/relationships/hyperlink" Target="https://confluence-adas.zone2.agileci.conti.de/display/AUDCSPRO/Git+First+Install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confluence-adas.zone2.agileci.conti.de/display/AUDCSPRO/Git+First+Configuration" TargetMode="External"/><Relationship Id="rId4" Type="http://schemas.openxmlformats.org/officeDocument/2006/relationships/hyperlink" Target="https://confluence-adas.zone2.agileci.conti.de/display/AUDCSPRO/Git+First+Installa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confluence-adas.zone2.agileci.conti.de/display/AUDCSPRO/Git+First+Configuration" TargetMode="External"/><Relationship Id="rId4" Type="http://schemas.openxmlformats.org/officeDocument/2006/relationships/hyperlink" Target="https://confluence-adas.zone2.agileci.conti.de/display/AUDCSPRO/Git+First+Install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confluence-adas.zone2.agileci.conti.de/display/AUDCSPRO/Git+First+Configuration" TargetMode="External"/><Relationship Id="rId4" Type="http://schemas.openxmlformats.org/officeDocument/2006/relationships/hyperlink" Target="https://confluence-adas.zone2.agileci.conti.de/display/AUDCSPRO/Git+First+Install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confluence-adas.zone2.agileci.conti.de/display/AUDCSPRO/Git+First+Configuration" TargetMode="External"/><Relationship Id="rId4" Type="http://schemas.openxmlformats.org/officeDocument/2006/relationships/hyperlink" Target="https://confluence-adas.zone2.agileci.conti.de/display/AUDCSPRO/Git+First+Installat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onfluence-adas.zone2.agileci.conti.de/display/AUDCSPRO/Git+First+Configuration" TargetMode="External"/><Relationship Id="rId4" Type="http://schemas.openxmlformats.org/officeDocument/2006/relationships/hyperlink" Target="https://confluence-adas.zone2.agileci.conti.de/display/AUDCSPRO/Git+First+Install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confluence-adas.zone2.agileci.conti.de/display/AUDCSPRO/Git+First+Configuration" TargetMode="External"/><Relationship Id="rId4" Type="http://schemas.openxmlformats.org/officeDocument/2006/relationships/hyperlink" Target="https://confluence-adas.zone2.agileci.conti.de/display/AUDCSPRO/Git+First+Installati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learngitbranching.js.org/?locale=en_E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4CBD98A-A019-4F80-93B2-C17D60224473}"/>
              </a:ext>
            </a:extLst>
          </p:cNvPr>
          <p:cNvPicPr>
            <a:picLocks noChangeAspect="1"/>
          </p:cNvPicPr>
          <p:nvPr/>
        </p:nvPicPr>
        <p:blipFill rotWithShape="1">
          <a:blip r:embed="rId3">
            <a:extLst>
              <a:ext uri="{28A0092B-C50C-407E-A947-70E740481C1C}">
                <a14:useLocalDpi xmlns:a14="http://schemas.microsoft.com/office/drawing/2010/main" val="0"/>
              </a:ext>
            </a:extLst>
          </a:blip>
          <a:srcRect t="17865" b="17328"/>
          <a:stretch/>
        </p:blipFill>
        <p:spPr>
          <a:xfrm>
            <a:off x="-5" y="852016"/>
            <a:ext cx="12192000" cy="4213983"/>
          </a:xfrm>
          <a:prstGeom prst="rect">
            <a:avLst/>
          </a:prstGeom>
        </p:spPr>
      </p:pic>
      <p:sp>
        <p:nvSpPr>
          <p:cNvPr id="14" name="Rectangle 13">
            <a:extLst>
              <a:ext uri="{FF2B5EF4-FFF2-40B4-BE49-F238E27FC236}">
                <a16:creationId xmlns:a16="http://schemas.microsoft.com/office/drawing/2014/main" id="{B0920E85-60D4-4CD8-9C65-D29267F88913}"/>
              </a:ext>
            </a:extLst>
          </p:cNvPr>
          <p:cNvSpPr/>
          <p:nvPr/>
        </p:nvSpPr>
        <p:spPr>
          <a:xfrm>
            <a:off x="0" y="5066000"/>
            <a:ext cx="12192000" cy="91665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2">
            <a:extLst>
              <a:ext uri="{FF2B5EF4-FFF2-40B4-BE49-F238E27FC236}">
                <a16:creationId xmlns:a16="http://schemas.microsoft.com/office/drawing/2014/main" id="{D2EB8223-FAC9-496F-90CE-452B84E87041}"/>
              </a:ext>
            </a:extLst>
          </p:cNvPr>
          <p:cNvSpPr>
            <a:spLocks noGrp="1"/>
          </p:cNvSpPr>
          <p:nvPr>
            <p:ph type="subTitle" idx="1"/>
          </p:nvPr>
        </p:nvSpPr>
        <p:spPr>
          <a:xfrm>
            <a:off x="-3" y="5297186"/>
            <a:ext cx="12192001" cy="454283"/>
          </a:xfrm>
        </p:spPr>
        <p:txBody>
          <a:bodyPr numCol="1">
            <a:normAutofit/>
          </a:bodyPr>
          <a:lstStyle/>
          <a:p>
            <a:pPr algn="ctr"/>
            <a:r>
              <a:rPr lang="en-US" sz="1600" dirty="0">
                <a:solidFill>
                  <a:schemeClr val="bg1"/>
                </a:solidFill>
              </a:rPr>
              <a:t>“If it hurts, do it more frequently, and bring the pain forward.” </a:t>
            </a:r>
            <a:br>
              <a:rPr lang="en-US" sz="1200" dirty="0">
                <a:solidFill>
                  <a:schemeClr val="bg1"/>
                </a:solidFill>
              </a:rPr>
            </a:br>
            <a:r>
              <a:rPr lang="en-US" sz="900" dirty="0">
                <a:solidFill>
                  <a:schemeClr val="bg1"/>
                </a:solidFill>
              </a:rPr>
              <a:t>― Jez Humble, </a:t>
            </a:r>
            <a:r>
              <a:rPr lang="en-US" sz="900" dirty="0">
                <a:solidFill>
                  <a:schemeClr val="bg1"/>
                </a:solidFill>
                <a:hlinkClick r:id="rId4">
                  <a:extLst>
                    <a:ext uri="{A12FA001-AC4F-418D-AE19-62706E023703}">
                      <ahyp:hlinkClr xmlns:ahyp="http://schemas.microsoft.com/office/drawing/2018/hyperlinkcolor" val="tx"/>
                    </a:ext>
                  </a:extLst>
                </a:hlinkClick>
              </a:rPr>
              <a:t>Continuous Delivery: Reliable Software Releases Through Build, Test, and Deployment Automation</a:t>
            </a:r>
            <a:r>
              <a:rPr lang="en-US" sz="900" dirty="0">
                <a:solidFill>
                  <a:schemeClr val="bg1"/>
                </a:solidFill>
              </a:rPr>
              <a:t> </a:t>
            </a:r>
          </a:p>
        </p:txBody>
      </p:sp>
      <p:sp>
        <p:nvSpPr>
          <p:cNvPr id="6" name="Text Placeholder 4">
            <a:extLst>
              <a:ext uri="{FF2B5EF4-FFF2-40B4-BE49-F238E27FC236}">
                <a16:creationId xmlns:a16="http://schemas.microsoft.com/office/drawing/2014/main" id="{295C0C26-82A3-463D-B0D8-FCB7575C0E8E}"/>
              </a:ext>
            </a:extLst>
          </p:cNvPr>
          <p:cNvSpPr txBox="1">
            <a:spLocks/>
          </p:cNvSpPr>
          <p:nvPr/>
        </p:nvSpPr>
        <p:spPr>
          <a:xfrm>
            <a:off x="1" y="6214303"/>
            <a:ext cx="12191999" cy="91665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AMS ADAS_IAS: Git, Gerrit, GitHub, Jenkins								 Luca Andrei-Lucian © Continental AG   </a:t>
            </a:r>
          </a:p>
          <a:p>
            <a:endParaRPr lang="en-US" dirty="0"/>
          </a:p>
          <a:p>
            <a:endParaRPr lang="en-US" dirty="0"/>
          </a:p>
        </p:txBody>
      </p:sp>
      <p:sp>
        <p:nvSpPr>
          <p:cNvPr id="19" name="Rectangle 18">
            <a:extLst>
              <a:ext uri="{FF2B5EF4-FFF2-40B4-BE49-F238E27FC236}">
                <a16:creationId xmlns:a16="http://schemas.microsoft.com/office/drawing/2014/main" id="{BABAE4DB-9BAB-4C76-9ADF-44DA27784ECE}"/>
              </a:ext>
            </a:extLst>
          </p:cNvPr>
          <p:cNvSpPr/>
          <p:nvPr/>
        </p:nvSpPr>
        <p:spPr>
          <a:xfrm>
            <a:off x="2802284" y="1453585"/>
            <a:ext cx="6587412" cy="916656"/>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F08FEF2-C0D5-4E34-AB7B-ECA2692BCA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4313" y="64107"/>
            <a:ext cx="2563373" cy="787910"/>
          </a:xfrm>
          <a:prstGeom prst="rect">
            <a:avLst/>
          </a:prstGeom>
        </p:spPr>
      </p:pic>
      <p:sp>
        <p:nvSpPr>
          <p:cNvPr id="4" name="Title 1">
            <a:extLst>
              <a:ext uri="{FF2B5EF4-FFF2-40B4-BE49-F238E27FC236}">
                <a16:creationId xmlns:a16="http://schemas.microsoft.com/office/drawing/2014/main" id="{284D1A65-8F2A-4D6D-B5E0-FC4A45F58C4D}"/>
              </a:ext>
            </a:extLst>
          </p:cNvPr>
          <p:cNvSpPr>
            <a:spLocks noGrp="1"/>
          </p:cNvSpPr>
          <p:nvPr>
            <p:ph type="ctrTitle"/>
          </p:nvPr>
        </p:nvSpPr>
        <p:spPr>
          <a:xfrm>
            <a:off x="-10" y="1462916"/>
            <a:ext cx="12192000" cy="780177"/>
          </a:xfrm>
          <a:ln>
            <a:noFill/>
          </a:ln>
        </p:spPr>
        <p:txBody>
          <a:bodyPr>
            <a:normAutofit/>
          </a:bodyPr>
          <a:lstStyle/>
          <a:p>
            <a:pPr algn="ctr"/>
            <a:r>
              <a:rPr lang="en-US" sz="2400" b="1" dirty="0">
                <a:solidFill>
                  <a:srgbClr val="FFA500"/>
                </a:solidFill>
                <a:latin typeface="Arial Nova" panose="020B0604020202020204" pitchFamily="34" charset="0"/>
                <a:ea typeface="Roboto" panose="02000000000000000000" pitchFamily="2" charset="0"/>
                <a:cs typeface="Times New Roman" panose="02020603050405020304" pitchFamily="18" charset="0"/>
              </a:rPr>
              <a:t>CONTINOUS INTEGRATION</a:t>
            </a:r>
            <a:br>
              <a:rPr lang="en-US" dirty="0"/>
            </a:br>
            <a:r>
              <a:rPr lang="en-US" sz="1800" dirty="0">
                <a:solidFill>
                  <a:schemeClr val="bg1"/>
                </a:solidFill>
              </a:rPr>
              <a:t>CI Tools: Git, Gerrit, </a:t>
            </a:r>
            <a:r>
              <a:rPr lang="en-US" sz="1800" dirty="0" err="1">
                <a:solidFill>
                  <a:schemeClr val="bg1"/>
                </a:solidFill>
              </a:rPr>
              <a:t>Github</a:t>
            </a:r>
            <a:r>
              <a:rPr lang="en-US" sz="1800" dirty="0">
                <a:solidFill>
                  <a:schemeClr val="bg1"/>
                </a:solidFill>
              </a:rPr>
              <a:t>, Jenkins</a:t>
            </a:r>
            <a:endParaRPr lang="en-US" dirty="0">
              <a:solidFill>
                <a:schemeClr val="bg1"/>
              </a:solidFill>
            </a:endParaRPr>
          </a:p>
        </p:txBody>
      </p:sp>
    </p:spTree>
    <p:extLst>
      <p:ext uri="{BB962C8B-B14F-4D97-AF65-F5344CB8AC3E}">
        <p14:creationId xmlns:p14="http://schemas.microsoft.com/office/powerpoint/2010/main" val="239253588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EABA83-5722-4C66-8C15-F9F279A544BD}"/>
              </a:ext>
            </a:extLst>
          </p:cNvPr>
          <p:cNvSpPr/>
          <p:nvPr/>
        </p:nvSpPr>
        <p:spPr>
          <a:xfrm>
            <a:off x="-1" y="1210733"/>
            <a:ext cx="12192000" cy="4319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80865" y="303212"/>
            <a:ext cx="12027159" cy="604309"/>
          </a:xfrm>
        </p:spPr>
        <p:txBody>
          <a:bodyPr>
            <a:normAutofit/>
          </a:bodyPr>
          <a:lstStyle/>
          <a:p>
            <a:pPr algn="ctr"/>
            <a:r>
              <a:rPr lang="ro-RO" sz="3200" b="0" dirty="0">
                <a:solidFill>
                  <a:srgbClr val="FFA500"/>
                </a:solidFill>
                <a:latin typeface="Arial Nova" panose="020B0504020202020204" pitchFamily="34" charset="0"/>
              </a:rPr>
              <a:t>g</a:t>
            </a:r>
            <a:r>
              <a:rPr lang="en-US" sz="3200" b="0" dirty="0" err="1">
                <a:solidFill>
                  <a:srgbClr val="FFA500"/>
                </a:solidFill>
                <a:latin typeface="Arial Nova" panose="020B0504020202020204" pitchFamily="34" charset="0"/>
              </a:rPr>
              <a:t>errit</a:t>
            </a:r>
            <a:endParaRPr lang="en-US" sz="32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319557" y="6390644"/>
            <a:ext cx="479666" cy="11283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10</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9058657" y="6385749"/>
            <a:ext cx="2176924" cy="1690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21C2931-3E74-44A7-95AD-0934AB62BE82}"/>
              </a:ext>
            </a:extLst>
          </p:cNvPr>
          <p:cNvPicPr>
            <a:picLocks noChangeAspect="1"/>
          </p:cNvPicPr>
          <p:nvPr/>
        </p:nvPicPr>
        <p:blipFill>
          <a:blip r:embed="rId4"/>
          <a:stretch>
            <a:fillRect/>
          </a:stretch>
        </p:blipFill>
        <p:spPr>
          <a:xfrm>
            <a:off x="5134392" y="2443190"/>
            <a:ext cx="1702391" cy="1702391"/>
          </a:xfrm>
          <a:prstGeom prst="rect">
            <a:avLst/>
          </a:prstGeom>
        </p:spPr>
      </p:pic>
      <p:sp>
        <p:nvSpPr>
          <p:cNvPr id="10" name="Rectangle: Rounded Corners 9">
            <a:hlinkClick r:id="rId5"/>
            <a:extLst>
              <a:ext uri="{FF2B5EF4-FFF2-40B4-BE49-F238E27FC236}">
                <a16:creationId xmlns:a16="http://schemas.microsoft.com/office/drawing/2014/main" id="{25D9F77F-1FAC-467B-A2E8-8B3184FB8AAE}"/>
              </a:ext>
            </a:extLst>
          </p:cNvPr>
          <p:cNvSpPr/>
          <p:nvPr/>
        </p:nvSpPr>
        <p:spPr>
          <a:xfrm>
            <a:off x="9470920" y="5939612"/>
            <a:ext cx="2001935" cy="302812"/>
          </a:xfrm>
          <a:prstGeom prst="roundRect">
            <a:avLst>
              <a:gd name="adj" fmla="val 50000"/>
            </a:avLst>
          </a:prstGeom>
          <a:solidFill>
            <a:srgbClr val="FFA500"/>
          </a:solidFill>
          <a:ln>
            <a:solidFill>
              <a:srgbClr val="EE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go to :web_interface</a:t>
            </a:r>
          </a:p>
        </p:txBody>
      </p:sp>
      <p:sp>
        <p:nvSpPr>
          <p:cNvPr id="22" name="Rectangle: Rounded Corners 21">
            <a:extLst>
              <a:ext uri="{FF2B5EF4-FFF2-40B4-BE49-F238E27FC236}">
                <a16:creationId xmlns:a16="http://schemas.microsoft.com/office/drawing/2014/main" id="{A055F2FE-59A0-426A-A037-B7EFF88B30FA}"/>
              </a:ext>
            </a:extLst>
          </p:cNvPr>
          <p:cNvSpPr/>
          <p:nvPr/>
        </p:nvSpPr>
        <p:spPr>
          <a:xfrm>
            <a:off x="387106" y="2383902"/>
            <a:ext cx="4366296"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Gerrit e o </a:t>
            </a:r>
            <a:r>
              <a:rPr lang="en-US" dirty="0" err="1"/>
              <a:t>platforma</a:t>
            </a:r>
            <a:r>
              <a:rPr lang="en-US" dirty="0"/>
              <a:t> de “source code management”.</a:t>
            </a:r>
          </a:p>
        </p:txBody>
      </p:sp>
      <p:sp>
        <p:nvSpPr>
          <p:cNvPr id="24" name="Rectangle: Rounded Corners 23">
            <a:extLst>
              <a:ext uri="{FF2B5EF4-FFF2-40B4-BE49-F238E27FC236}">
                <a16:creationId xmlns:a16="http://schemas.microsoft.com/office/drawing/2014/main" id="{7F5B9791-CA51-4A9E-8B2C-B0AB43D435CB}"/>
              </a:ext>
            </a:extLst>
          </p:cNvPr>
          <p:cNvSpPr/>
          <p:nvPr/>
        </p:nvSpPr>
        <p:spPr>
          <a:xfrm>
            <a:off x="387106" y="3428999"/>
            <a:ext cx="4366296"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Poate</a:t>
            </a:r>
            <a:r>
              <a:rPr lang="en-US" dirty="0"/>
              <a:t> </a:t>
            </a:r>
            <a:r>
              <a:rPr lang="en-US" dirty="0" err="1"/>
              <a:t>administra</a:t>
            </a:r>
            <a:r>
              <a:rPr lang="en-US" dirty="0"/>
              <a:t> mai </a:t>
            </a:r>
            <a:r>
              <a:rPr lang="en-US" dirty="0" err="1"/>
              <a:t>multe</a:t>
            </a:r>
            <a:r>
              <a:rPr lang="en-US" dirty="0"/>
              <a:t> repository-</a:t>
            </a:r>
            <a:r>
              <a:rPr lang="en-US" dirty="0" err="1"/>
              <a:t>uri</a:t>
            </a:r>
            <a:r>
              <a:rPr lang="en-US" dirty="0"/>
              <a:t>.</a:t>
            </a:r>
          </a:p>
        </p:txBody>
      </p:sp>
      <p:sp>
        <p:nvSpPr>
          <p:cNvPr id="25" name="Title 2">
            <a:extLst>
              <a:ext uri="{FF2B5EF4-FFF2-40B4-BE49-F238E27FC236}">
                <a16:creationId xmlns:a16="http://schemas.microsoft.com/office/drawing/2014/main" id="{34E3FD75-831D-4659-BC30-D3D47BC8D10A}"/>
              </a:ext>
            </a:extLst>
          </p:cNvPr>
          <p:cNvSpPr txBox="1">
            <a:spLocks/>
          </p:cNvSpPr>
          <p:nvPr/>
        </p:nvSpPr>
        <p:spPr>
          <a:xfrm>
            <a:off x="233266" y="1575528"/>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What is gerrit ?</a:t>
            </a:r>
            <a:endParaRPr lang="en-US" sz="3200" dirty="0">
              <a:solidFill>
                <a:schemeClr val="tx1">
                  <a:lumMod val="75000"/>
                  <a:lumOff val="25000"/>
                </a:schemeClr>
              </a:solidFill>
              <a:latin typeface="Arial Nova" panose="020B0504020202020204" pitchFamily="34" charset="0"/>
            </a:endParaRPr>
          </a:p>
        </p:txBody>
      </p:sp>
      <p:sp>
        <p:nvSpPr>
          <p:cNvPr id="26" name="Title 2">
            <a:extLst>
              <a:ext uri="{FF2B5EF4-FFF2-40B4-BE49-F238E27FC236}">
                <a16:creationId xmlns:a16="http://schemas.microsoft.com/office/drawing/2014/main" id="{18C3DFC6-E51D-45C1-B0E5-E43058B5B73E}"/>
              </a:ext>
            </a:extLst>
          </p:cNvPr>
          <p:cNvSpPr txBox="1">
            <a:spLocks/>
          </p:cNvSpPr>
          <p:nvPr/>
        </p:nvSpPr>
        <p:spPr>
          <a:xfrm>
            <a:off x="7287639" y="1575528"/>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Why gerrit ?</a:t>
            </a:r>
            <a:endParaRPr lang="en-US" sz="3200" dirty="0">
              <a:solidFill>
                <a:schemeClr val="tx1">
                  <a:lumMod val="75000"/>
                  <a:lumOff val="25000"/>
                </a:schemeClr>
              </a:solidFill>
              <a:latin typeface="Arial Nova" panose="020B0504020202020204" pitchFamily="34" charset="0"/>
            </a:endParaRPr>
          </a:p>
        </p:txBody>
      </p:sp>
      <p:sp>
        <p:nvSpPr>
          <p:cNvPr id="27" name="Rectangle: Rounded Corners 26">
            <a:extLst>
              <a:ext uri="{FF2B5EF4-FFF2-40B4-BE49-F238E27FC236}">
                <a16:creationId xmlns:a16="http://schemas.microsoft.com/office/drawing/2014/main" id="{714C57CE-9E0B-469A-999E-4AAD3B811248}"/>
              </a:ext>
            </a:extLst>
          </p:cNvPr>
          <p:cNvSpPr/>
          <p:nvPr/>
        </p:nvSpPr>
        <p:spPr>
          <a:xfrm>
            <a:off x="411522" y="4466651"/>
            <a:ext cx="4366296"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Ofer</a:t>
            </a:r>
            <a:r>
              <a:rPr lang="ro-RO" dirty="0"/>
              <a:t>ă posibilitatea de a folosi un workflow de </a:t>
            </a:r>
            <a:r>
              <a:rPr lang="en-US" dirty="0"/>
              <a:t>“Code review”</a:t>
            </a:r>
          </a:p>
        </p:txBody>
      </p:sp>
      <p:sp>
        <p:nvSpPr>
          <p:cNvPr id="32" name="Rectangle: Rounded Corners 31">
            <a:extLst>
              <a:ext uri="{FF2B5EF4-FFF2-40B4-BE49-F238E27FC236}">
                <a16:creationId xmlns:a16="http://schemas.microsoft.com/office/drawing/2014/main" id="{B265CB68-5396-4FF9-9140-AFA5AB2C65F7}"/>
              </a:ext>
            </a:extLst>
          </p:cNvPr>
          <p:cNvSpPr/>
          <p:nvPr/>
        </p:nvSpPr>
        <p:spPr>
          <a:xfrm>
            <a:off x="7361225" y="2391161"/>
            <a:ext cx="4366296"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Oferă un framework simplu oentru a revizui schimbările.</a:t>
            </a:r>
            <a:endParaRPr lang="en-US" dirty="0"/>
          </a:p>
        </p:txBody>
      </p:sp>
      <p:sp>
        <p:nvSpPr>
          <p:cNvPr id="33" name="Rectangle: Rounded Corners 32">
            <a:extLst>
              <a:ext uri="{FF2B5EF4-FFF2-40B4-BE49-F238E27FC236}">
                <a16:creationId xmlns:a16="http://schemas.microsoft.com/office/drawing/2014/main" id="{35ACE4B2-BE13-403E-91CA-0896014DA057}"/>
              </a:ext>
            </a:extLst>
          </p:cNvPr>
          <p:cNvSpPr/>
          <p:nvPr/>
        </p:nvSpPr>
        <p:spPr>
          <a:xfrm>
            <a:off x="7361225" y="3436258"/>
            <a:ext cx="4366296"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Salvează discuția membrilor de echipă asupra schimbărilor</a:t>
            </a:r>
            <a:r>
              <a:rPr lang="en-US" dirty="0"/>
              <a:t>.</a:t>
            </a:r>
          </a:p>
        </p:txBody>
      </p:sp>
      <p:sp>
        <p:nvSpPr>
          <p:cNvPr id="34" name="Rectangle: Rounded Corners 33">
            <a:extLst>
              <a:ext uri="{FF2B5EF4-FFF2-40B4-BE49-F238E27FC236}">
                <a16:creationId xmlns:a16="http://schemas.microsoft.com/office/drawing/2014/main" id="{53BB0711-61A8-426D-9264-9A3EAD375F15}"/>
              </a:ext>
            </a:extLst>
          </p:cNvPr>
          <p:cNvSpPr/>
          <p:nvPr/>
        </p:nvSpPr>
        <p:spPr>
          <a:xfrm>
            <a:off x="7385641" y="4473910"/>
            <a:ext cx="4366296"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Ofer</a:t>
            </a:r>
            <a:r>
              <a:rPr lang="ro-RO" dirty="0"/>
              <a:t>ă posibilitatea de a controla cine are acces la repository-uri și interfața sa grafică.</a:t>
            </a:r>
            <a:endParaRPr lang="en-US" dirty="0"/>
          </a:p>
        </p:txBody>
      </p:sp>
    </p:spTree>
    <p:extLst>
      <p:ext uri="{BB962C8B-B14F-4D97-AF65-F5344CB8AC3E}">
        <p14:creationId xmlns:p14="http://schemas.microsoft.com/office/powerpoint/2010/main" val="56234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EABA83-5722-4C66-8C15-F9F279A544BD}"/>
              </a:ext>
            </a:extLst>
          </p:cNvPr>
          <p:cNvSpPr/>
          <p:nvPr/>
        </p:nvSpPr>
        <p:spPr>
          <a:xfrm>
            <a:off x="-1" y="1210733"/>
            <a:ext cx="12192000" cy="4319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80865" y="303212"/>
            <a:ext cx="12027159" cy="604309"/>
          </a:xfrm>
        </p:spPr>
        <p:txBody>
          <a:bodyPr>
            <a:normAutofit/>
          </a:bodyPr>
          <a:lstStyle/>
          <a:p>
            <a:pPr algn="ctr"/>
            <a:r>
              <a:rPr lang="ro-RO" sz="3200" b="0" dirty="0">
                <a:solidFill>
                  <a:srgbClr val="FFA500"/>
                </a:solidFill>
                <a:latin typeface="Arial Nova" panose="020B0504020202020204" pitchFamily="34" charset="0"/>
              </a:rPr>
              <a:t>g</a:t>
            </a:r>
            <a:r>
              <a:rPr lang="en-US" sz="3200" b="0" dirty="0" err="1">
                <a:solidFill>
                  <a:srgbClr val="FFA500"/>
                </a:solidFill>
                <a:latin typeface="Arial Nova" panose="020B0504020202020204" pitchFamily="34" charset="0"/>
              </a:rPr>
              <a:t>errit</a:t>
            </a:r>
            <a:r>
              <a:rPr lang="ro-RO" sz="3200" b="0" dirty="0">
                <a:solidFill>
                  <a:srgbClr val="FFA500"/>
                </a:solidFill>
                <a:latin typeface="Arial Nova" panose="020B0504020202020204" pitchFamily="34" charset="0"/>
              </a:rPr>
              <a:t> Workflow</a:t>
            </a:r>
            <a:endParaRPr lang="en-US" sz="32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276013" y="6411641"/>
            <a:ext cx="479666" cy="6104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11</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9083041" y="6385749"/>
            <a:ext cx="2152540" cy="1690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hlinkClick r:id="rId4"/>
            <a:extLst>
              <a:ext uri="{FF2B5EF4-FFF2-40B4-BE49-F238E27FC236}">
                <a16:creationId xmlns:a16="http://schemas.microsoft.com/office/drawing/2014/main" id="{25D9F77F-1FAC-467B-A2E8-8B3184FB8AAE}"/>
              </a:ext>
            </a:extLst>
          </p:cNvPr>
          <p:cNvSpPr/>
          <p:nvPr/>
        </p:nvSpPr>
        <p:spPr>
          <a:xfrm>
            <a:off x="9470920" y="5939612"/>
            <a:ext cx="2001935" cy="302812"/>
          </a:xfrm>
          <a:prstGeom prst="roundRect">
            <a:avLst>
              <a:gd name="adj" fmla="val 50000"/>
            </a:avLst>
          </a:prstGeom>
          <a:solidFill>
            <a:srgbClr val="FFA500"/>
          </a:solidFill>
          <a:ln>
            <a:solidFill>
              <a:srgbClr val="EE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go to :web_interface</a:t>
            </a:r>
          </a:p>
        </p:txBody>
      </p:sp>
      <p:pic>
        <p:nvPicPr>
          <p:cNvPr id="2050" name="Picture 2" descr="devops workflow gerrit">
            <a:extLst>
              <a:ext uri="{FF2B5EF4-FFF2-40B4-BE49-F238E27FC236}">
                <a16:creationId xmlns:a16="http://schemas.microsoft.com/office/drawing/2014/main" id="{062A8FCF-4044-4D93-BE1C-AA0743CA40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4729" y="1164081"/>
            <a:ext cx="7039429" cy="4289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17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B1577-D5CF-46F8-A5FD-53616BC9D135}"/>
              </a:ext>
            </a:extLst>
          </p:cNvPr>
          <p:cNvPicPr>
            <a:picLocks noChangeAspect="1"/>
          </p:cNvPicPr>
          <p:nvPr/>
        </p:nvPicPr>
        <p:blipFill>
          <a:blip r:embed="rId3">
            <a:alphaModFix amt="5000"/>
          </a:blip>
          <a:stretch>
            <a:fillRect/>
          </a:stretch>
        </p:blipFill>
        <p:spPr>
          <a:xfrm>
            <a:off x="502571" y="1538514"/>
            <a:ext cx="11276555" cy="4573375"/>
          </a:xfrm>
          <a:prstGeom prst="rect">
            <a:avLst/>
          </a:prstGeom>
        </p:spPr>
      </p:pic>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401425" y="6455572"/>
            <a:ext cx="397797" cy="14574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12</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7" y="1039560"/>
            <a:ext cx="10725165" cy="4438395"/>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Introduction in CI/CD procesess</a:t>
            </a:r>
            <a:r>
              <a:rPr lang="en-US" sz="1400"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2. </a:t>
            </a:r>
            <a:r>
              <a:rPr lang="ro-RO" dirty="0">
                <a:latin typeface="Arial" panose="020B0604020202020204" pitchFamily="34" charset="0"/>
              </a:rPr>
              <a:t>git </a:t>
            </a:r>
            <a:r>
              <a:rPr lang="ro-RO" sz="1400" dirty="0">
                <a:latin typeface="Arial" panose="020B0604020202020204" pitchFamily="34" charset="0"/>
              </a:rPr>
              <a:t>- A distributed version control system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ro-RO" dirty="0">
                <a:latin typeface="Arial" panose="020B0604020202020204" pitchFamily="34" charset="0"/>
              </a:rPr>
              <a:t>gerrit</a:t>
            </a:r>
            <a:r>
              <a:rPr lang="en-US" sz="1400" dirty="0">
                <a:latin typeface="Arial" panose="020B0604020202020204" pitchFamily="34" charset="0"/>
              </a:rPr>
              <a:t>​</a:t>
            </a:r>
            <a:r>
              <a:rPr lang="ro-RO" sz="1400" dirty="0">
                <a:latin typeface="Arial" panose="020B0604020202020204" pitchFamily="34" charset="0"/>
              </a:rPr>
              <a:t> - Web based code review and repository management for git. </a:t>
            </a:r>
            <a:endParaRPr lang="en-US" sz="1400" b="1" dirty="0">
              <a:latin typeface="Arial" panose="020B0604020202020204" pitchFamily="34" charset="0"/>
            </a:endParaRPr>
          </a:p>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4. </a:t>
            </a:r>
            <a:r>
              <a:rPr lang="ro-RO" b="1" dirty="0">
                <a:solidFill>
                  <a:srgbClr val="EB9903"/>
                </a:solidFill>
                <a:latin typeface="Arial" panose="020B0604020202020204" pitchFamily="34" charset="0"/>
              </a:rPr>
              <a:t>Github</a:t>
            </a:r>
            <a:r>
              <a:rPr lang="en-US" b="1" dirty="0">
                <a:solidFill>
                  <a:srgbClr val="EB9903"/>
                </a:solidFill>
                <a:latin typeface="Arial" panose="020B0604020202020204" pitchFamily="34" charset="0"/>
              </a:rPr>
              <a:t>​</a:t>
            </a:r>
            <a:r>
              <a:rPr lang="ro-RO" b="1" dirty="0">
                <a:solidFill>
                  <a:srgbClr val="EB9903"/>
                </a:solidFill>
                <a:latin typeface="Arial" panose="020B0604020202020204" pitchFamily="34" charset="0"/>
              </a:rPr>
              <a:t> </a:t>
            </a:r>
            <a:r>
              <a:rPr lang="ro-RO" sz="1400" b="1" dirty="0">
                <a:solidFill>
                  <a:srgbClr val="EB9903"/>
                </a:solidFill>
                <a:latin typeface="Arial" panose="020B0604020202020204" pitchFamily="34" charset="0"/>
              </a:rPr>
              <a:t>- git repository hosting service, web based interface for git.</a:t>
            </a:r>
            <a:endParaRPr lang="en-US" sz="1400" b="1" dirty="0">
              <a:solidFill>
                <a:srgbClr val="EB9903"/>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ro-RO" dirty="0">
                <a:solidFill>
                  <a:srgbClr val="000000"/>
                </a:solidFill>
                <a:latin typeface="Arial" panose="020B0604020202020204" pitchFamily="34" charset="0"/>
              </a:rPr>
              <a:t>Jenkins </a:t>
            </a:r>
            <a:r>
              <a:rPr lang="ro-RO" sz="1400" dirty="0">
                <a:solidFill>
                  <a:srgbClr val="000000"/>
                </a:solidFill>
                <a:latin typeface="Arial" panose="020B0604020202020204" pitchFamily="34" charset="0"/>
              </a:rPr>
              <a:t>– Free and open source automation server. </a:t>
            </a:r>
          </a:p>
          <a:p>
            <a:pPr marL="285750" indent="-285750" fontAlgn="base">
              <a:lnSpc>
                <a:spcPct val="200000"/>
              </a:lnSpc>
              <a:buFont typeface="Arial" panose="020B0604020202020204" pitchFamily="34" charset="0"/>
              <a:buChar char="›"/>
            </a:pPr>
            <a:r>
              <a:rPr lang="ro-RO" b="0" i="0" dirty="0">
                <a:solidFill>
                  <a:srgbClr val="000000"/>
                </a:solidFill>
                <a:effectLst/>
                <a:latin typeface="Arial" panose="020B0604020202020204" pitchFamily="34" charset="0"/>
              </a:rPr>
              <a:t>6. Workflow</a:t>
            </a:r>
            <a:endParaRPr lang="ro-RO" sz="1400" b="0" i="0" dirty="0">
              <a:solidFill>
                <a:srgbClr val="000000"/>
              </a:solidFill>
              <a:effectLst/>
              <a:latin typeface="Arial" panose="020B0604020202020204" pitchFamily="34" charset="0"/>
            </a:endParaRPr>
          </a:p>
          <a:p>
            <a:pPr marL="285750" indent="-285750" fontAlgn="base">
              <a:lnSpc>
                <a:spcPct val="200000"/>
              </a:lnSpc>
              <a:buFont typeface="Arial" panose="020B0604020202020204" pitchFamily="34" charset="0"/>
              <a:buChar char="›"/>
            </a:pPr>
            <a:r>
              <a:rPr lang="ro-RO" sz="1600" b="1" dirty="0">
                <a:solidFill>
                  <a:srgbClr val="000000"/>
                </a:solidFill>
                <a:latin typeface="Arial" panose="020B0604020202020204" pitchFamily="34" charset="0"/>
              </a:rPr>
              <a:t>Questions</a:t>
            </a:r>
            <a:r>
              <a:rPr lang="ro-RO" sz="1200" dirty="0">
                <a:solidFill>
                  <a:srgbClr val="000000"/>
                </a:solidFill>
                <a:latin typeface="Arial" panose="020B0604020202020204" pitchFamily="34" charset="0"/>
              </a:rPr>
              <a:t> </a:t>
            </a:r>
            <a:r>
              <a:rPr lang="ro-RO" sz="1400" dirty="0">
                <a:solidFill>
                  <a:srgbClr val="000000"/>
                </a:solidFill>
                <a:latin typeface="Arial" panose="020B0604020202020204" pitchFamily="34" charset="0"/>
              </a:rPr>
              <a:t>(15 min)</a:t>
            </a:r>
          </a:p>
          <a:p>
            <a:pPr marL="285750" indent="-285750" fontAlgn="base">
              <a:lnSpc>
                <a:spcPct val="200000"/>
              </a:lnSpc>
              <a:buFont typeface="Arial" panose="020B0604020202020204" pitchFamily="34" charset="0"/>
              <a:buChar char="›"/>
            </a:pPr>
            <a:r>
              <a:rPr lang="ro-RO" sz="1600" b="1" i="0" dirty="0">
                <a:solidFill>
                  <a:srgbClr val="000000"/>
                </a:solidFill>
                <a:effectLst/>
                <a:latin typeface="Arial" panose="020B0604020202020204" pitchFamily="34" charset="0"/>
              </a:rPr>
              <a:t>Break</a:t>
            </a:r>
            <a:r>
              <a:rPr lang="ro-RO" sz="1200" b="0" i="0" dirty="0">
                <a:solidFill>
                  <a:srgbClr val="000000"/>
                </a:solidFill>
                <a:effectLst/>
                <a:latin typeface="Arial" panose="020B0604020202020204" pitchFamily="34" charset="0"/>
              </a:rPr>
              <a:t> </a:t>
            </a:r>
            <a:r>
              <a:rPr lang="ro-RO" sz="1400" b="0" i="0" dirty="0">
                <a:solidFill>
                  <a:srgbClr val="000000"/>
                </a:solidFill>
                <a:effectLst/>
                <a:latin typeface="Arial" panose="020B0604020202020204" pitchFamily="34" charset="0"/>
              </a:rPr>
              <a:t>(20 min)</a:t>
            </a:r>
            <a:endParaRPr lang="ro-RO" sz="12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77792264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EABA83-5722-4C66-8C15-F9F279A544BD}"/>
              </a:ext>
            </a:extLst>
          </p:cNvPr>
          <p:cNvSpPr/>
          <p:nvPr/>
        </p:nvSpPr>
        <p:spPr>
          <a:xfrm>
            <a:off x="-1" y="1283465"/>
            <a:ext cx="12192000" cy="43088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80865" y="303212"/>
            <a:ext cx="12027159" cy="604309"/>
          </a:xfrm>
        </p:spPr>
        <p:txBody>
          <a:bodyPr>
            <a:normAutofit/>
          </a:bodyPr>
          <a:lstStyle/>
          <a:p>
            <a:pPr algn="ctr"/>
            <a:r>
              <a:rPr lang="en-US" sz="3200" b="0" dirty="0">
                <a:solidFill>
                  <a:srgbClr val="FFA500"/>
                </a:solidFill>
                <a:latin typeface="Arial Nova" panose="020B0504020202020204" pitchFamily="34" charset="0"/>
              </a:rPr>
              <a:t>GitHub</a:t>
            </a:r>
            <a:endParaRPr lang="en-US" sz="32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319557" y="6428743"/>
            <a:ext cx="479666" cy="4571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13</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9058657" y="6385749"/>
            <a:ext cx="2176924" cy="18037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hlinkClick r:id="rId4"/>
            <a:extLst>
              <a:ext uri="{FF2B5EF4-FFF2-40B4-BE49-F238E27FC236}">
                <a16:creationId xmlns:a16="http://schemas.microsoft.com/office/drawing/2014/main" id="{A9CC0D34-5175-460E-90FE-8033BEF2EAE5}"/>
              </a:ext>
            </a:extLst>
          </p:cNvPr>
          <p:cNvSpPr/>
          <p:nvPr/>
        </p:nvSpPr>
        <p:spPr>
          <a:xfrm>
            <a:off x="9470920" y="5939612"/>
            <a:ext cx="2001935" cy="302812"/>
          </a:xfrm>
          <a:prstGeom prst="roundRect">
            <a:avLst>
              <a:gd name="adj" fmla="val 50000"/>
            </a:avLst>
          </a:prstGeom>
          <a:solidFill>
            <a:srgbClr val="FFA500"/>
          </a:solidFill>
          <a:ln>
            <a:solidFill>
              <a:srgbClr val="EE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go to :web_interface</a:t>
            </a:r>
          </a:p>
        </p:txBody>
      </p:sp>
      <p:pic>
        <p:nvPicPr>
          <p:cNvPr id="1026" name="Picture 2" descr="GitHub Logo | Symbol, History, PNG (3840*2160)">
            <a:extLst>
              <a:ext uri="{FF2B5EF4-FFF2-40B4-BE49-F238E27FC236}">
                <a16:creationId xmlns:a16="http://schemas.microsoft.com/office/drawing/2014/main" id="{C002AFD9-1256-4C7D-81A2-BC085DD040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2385584"/>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1E3E9A04-79B0-4365-B436-16F1DB86E481}"/>
              </a:ext>
            </a:extLst>
          </p:cNvPr>
          <p:cNvSpPr/>
          <p:nvPr/>
        </p:nvSpPr>
        <p:spPr>
          <a:xfrm>
            <a:off x="532247" y="2383902"/>
            <a:ext cx="3896531"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GitHub este un serviciu de repository  hosting.</a:t>
            </a:r>
          </a:p>
        </p:txBody>
      </p:sp>
      <p:sp>
        <p:nvSpPr>
          <p:cNvPr id="24" name="Rectangle: Rounded Corners 23">
            <a:extLst>
              <a:ext uri="{FF2B5EF4-FFF2-40B4-BE49-F238E27FC236}">
                <a16:creationId xmlns:a16="http://schemas.microsoft.com/office/drawing/2014/main" id="{A77DE0D8-E64E-44D8-9C60-8E925F6B3788}"/>
              </a:ext>
            </a:extLst>
          </p:cNvPr>
          <p:cNvSpPr/>
          <p:nvPr/>
        </p:nvSpPr>
        <p:spPr>
          <a:xfrm>
            <a:off x="532248" y="3428999"/>
            <a:ext cx="3896530"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ro-RO" dirty="0"/>
              <a:t>GitHub este o interfață web pentru s</a:t>
            </a:r>
            <a:r>
              <a:rPr lang="en-US" dirty="0" err="1"/>
              <a:t>istemul</a:t>
            </a:r>
            <a:r>
              <a:rPr lang="en-US" dirty="0"/>
              <a:t> de versionare git.</a:t>
            </a:r>
            <a:endParaRPr lang="ro-RO" dirty="0"/>
          </a:p>
        </p:txBody>
      </p:sp>
      <p:sp>
        <p:nvSpPr>
          <p:cNvPr id="25" name="Title 2">
            <a:extLst>
              <a:ext uri="{FF2B5EF4-FFF2-40B4-BE49-F238E27FC236}">
                <a16:creationId xmlns:a16="http://schemas.microsoft.com/office/drawing/2014/main" id="{2B1465EA-36C5-4221-A5AC-1051A60F5C80}"/>
              </a:ext>
            </a:extLst>
          </p:cNvPr>
          <p:cNvSpPr txBox="1">
            <a:spLocks/>
          </p:cNvSpPr>
          <p:nvPr/>
        </p:nvSpPr>
        <p:spPr>
          <a:xfrm>
            <a:off x="233266" y="1575528"/>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What is GitHub ?</a:t>
            </a:r>
            <a:endParaRPr lang="en-US" sz="3200" dirty="0">
              <a:solidFill>
                <a:schemeClr val="tx1">
                  <a:lumMod val="75000"/>
                  <a:lumOff val="25000"/>
                </a:schemeClr>
              </a:solidFill>
              <a:latin typeface="Arial Nova" panose="020B0504020202020204" pitchFamily="34" charset="0"/>
            </a:endParaRPr>
          </a:p>
        </p:txBody>
      </p:sp>
      <p:sp>
        <p:nvSpPr>
          <p:cNvPr id="26" name="Title 2">
            <a:extLst>
              <a:ext uri="{FF2B5EF4-FFF2-40B4-BE49-F238E27FC236}">
                <a16:creationId xmlns:a16="http://schemas.microsoft.com/office/drawing/2014/main" id="{886520CE-CDB0-4A3C-9A02-350035DEE2C9}"/>
              </a:ext>
            </a:extLst>
          </p:cNvPr>
          <p:cNvSpPr txBox="1">
            <a:spLocks/>
          </p:cNvSpPr>
          <p:nvPr/>
        </p:nvSpPr>
        <p:spPr>
          <a:xfrm>
            <a:off x="7287639" y="1575528"/>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Why GitHub ?</a:t>
            </a:r>
            <a:endParaRPr lang="en-US" sz="3200" dirty="0">
              <a:solidFill>
                <a:schemeClr val="tx1">
                  <a:lumMod val="75000"/>
                  <a:lumOff val="25000"/>
                </a:schemeClr>
              </a:solidFill>
              <a:latin typeface="Arial Nova" panose="020B0504020202020204" pitchFamily="34" charset="0"/>
            </a:endParaRPr>
          </a:p>
        </p:txBody>
      </p:sp>
      <p:sp>
        <p:nvSpPr>
          <p:cNvPr id="27" name="Rectangle: Rounded Corners 26">
            <a:extLst>
              <a:ext uri="{FF2B5EF4-FFF2-40B4-BE49-F238E27FC236}">
                <a16:creationId xmlns:a16="http://schemas.microsoft.com/office/drawing/2014/main" id="{077CEB65-0515-4399-B0CA-94799E4B7FF6}"/>
              </a:ext>
            </a:extLst>
          </p:cNvPr>
          <p:cNvSpPr/>
          <p:nvPr/>
        </p:nvSpPr>
        <p:spPr>
          <a:xfrm>
            <a:off x="556664" y="4466651"/>
            <a:ext cx="3896530"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ro-RO" dirty="0"/>
              <a:t>GitHub este un tool de administrare si control.</a:t>
            </a:r>
            <a:endParaRPr lang="en-US" dirty="0"/>
          </a:p>
        </p:txBody>
      </p:sp>
      <p:sp>
        <p:nvSpPr>
          <p:cNvPr id="28" name="Rectangle: Rounded Corners 27">
            <a:extLst>
              <a:ext uri="{FF2B5EF4-FFF2-40B4-BE49-F238E27FC236}">
                <a16:creationId xmlns:a16="http://schemas.microsoft.com/office/drawing/2014/main" id="{244FA255-6FFC-4053-B449-77A30CC3C8F1}"/>
              </a:ext>
            </a:extLst>
          </p:cNvPr>
          <p:cNvSpPr/>
          <p:nvPr/>
        </p:nvSpPr>
        <p:spPr>
          <a:xfrm rot="20953947">
            <a:off x="7351116" y="2375413"/>
            <a:ext cx="1768261"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Ușor de folosit</a:t>
            </a:r>
            <a:endParaRPr lang="en-US" dirty="0"/>
          </a:p>
        </p:txBody>
      </p:sp>
      <p:sp>
        <p:nvSpPr>
          <p:cNvPr id="29" name="Rectangle: Rounded Corners 28">
            <a:extLst>
              <a:ext uri="{FF2B5EF4-FFF2-40B4-BE49-F238E27FC236}">
                <a16:creationId xmlns:a16="http://schemas.microsoft.com/office/drawing/2014/main" id="{7B781CAB-6C23-4549-BE4F-7121B0F5FC8A}"/>
              </a:ext>
            </a:extLst>
          </p:cNvPr>
          <p:cNvSpPr/>
          <p:nvPr/>
        </p:nvSpPr>
        <p:spPr>
          <a:xfrm rot="642444">
            <a:off x="9336098" y="2404436"/>
            <a:ext cx="1785235" cy="690380"/>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Documentație</a:t>
            </a:r>
            <a:endParaRPr lang="en-US" dirty="0"/>
          </a:p>
        </p:txBody>
      </p:sp>
      <p:sp>
        <p:nvSpPr>
          <p:cNvPr id="30" name="Rectangle: Rounded Corners 29">
            <a:extLst>
              <a:ext uri="{FF2B5EF4-FFF2-40B4-BE49-F238E27FC236}">
                <a16:creationId xmlns:a16="http://schemas.microsoft.com/office/drawing/2014/main" id="{040AC214-9FAF-4861-996A-E78371EEFC33}"/>
              </a:ext>
            </a:extLst>
          </p:cNvPr>
          <p:cNvSpPr/>
          <p:nvPr/>
        </p:nvSpPr>
        <p:spPr>
          <a:xfrm rot="21340443">
            <a:off x="8152770" y="3275759"/>
            <a:ext cx="2266359"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GitHub e un repository</a:t>
            </a:r>
            <a:endParaRPr lang="en-US" dirty="0"/>
          </a:p>
        </p:txBody>
      </p:sp>
      <p:sp>
        <p:nvSpPr>
          <p:cNvPr id="31" name="Rectangle: Rounded Corners 30">
            <a:extLst>
              <a:ext uri="{FF2B5EF4-FFF2-40B4-BE49-F238E27FC236}">
                <a16:creationId xmlns:a16="http://schemas.microsoft.com/office/drawing/2014/main" id="{20D80D81-B6D4-493B-BB4B-48C15931EFCF}"/>
              </a:ext>
            </a:extLst>
          </p:cNvPr>
          <p:cNvSpPr/>
          <p:nvPr/>
        </p:nvSpPr>
        <p:spPr>
          <a:xfrm rot="21350881">
            <a:off x="7176894" y="4374008"/>
            <a:ext cx="2266359"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Urmărește schimbări</a:t>
            </a:r>
            <a:endParaRPr lang="en-US" dirty="0"/>
          </a:p>
        </p:txBody>
      </p:sp>
      <p:sp>
        <p:nvSpPr>
          <p:cNvPr id="32" name="Rectangle: Rounded Corners 31">
            <a:extLst>
              <a:ext uri="{FF2B5EF4-FFF2-40B4-BE49-F238E27FC236}">
                <a16:creationId xmlns:a16="http://schemas.microsoft.com/office/drawing/2014/main" id="{3B4DB8E8-0C73-4A1B-A4AE-3F62B396F6F8}"/>
              </a:ext>
            </a:extLst>
          </p:cNvPr>
          <p:cNvSpPr/>
          <p:nvPr/>
        </p:nvSpPr>
        <p:spPr>
          <a:xfrm rot="506607">
            <a:off x="9675692" y="4325840"/>
            <a:ext cx="2266359"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Opțiuni de integrare</a:t>
            </a:r>
            <a:endParaRPr lang="en-US" dirty="0"/>
          </a:p>
        </p:txBody>
      </p:sp>
    </p:spTree>
    <p:extLst>
      <p:ext uri="{BB962C8B-B14F-4D97-AF65-F5344CB8AC3E}">
        <p14:creationId xmlns:p14="http://schemas.microsoft.com/office/powerpoint/2010/main" val="223978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anim calcmode="lin" valueType="num">
                                      <p:cBhvr>
                                        <p:cTn id="29" dur="1000" fill="hold"/>
                                        <p:tgtEl>
                                          <p:spTgt spid="28"/>
                                        </p:tgtEl>
                                        <p:attrNameLst>
                                          <p:attrName>ppt_x</p:attrName>
                                        </p:attrNameLst>
                                      </p:cBhvr>
                                      <p:tavLst>
                                        <p:tav tm="0">
                                          <p:val>
                                            <p:strVal val="#ppt_x"/>
                                          </p:val>
                                        </p:tav>
                                        <p:tav tm="100000">
                                          <p:val>
                                            <p:strVal val="#ppt_x"/>
                                          </p:val>
                                        </p:tav>
                                      </p:tavLst>
                                    </p:anim>
                                    <p:anim calcmode="lin" valueType="num">
                                      <p:cBhvr>
                                        <p:cTn id="3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anim calcmode="lin" valueType="num">
                                      <p:cBhvr>
                                        <p:cTn id="50" dur="1000" fill="hold"/>
                                        <p:tgtEl>
                                          <p:spTgt spid="31"/>
                                        </p:tgtEl>
                                        <p:attrNameLst>
                                          <p:attrName>ppt_x</p:attrName>
                                        </p:attrNameLst>
                                      </p:cBhvr>
                                      <p:tavLst>
                                        <p:tav tm="0">
                                          <p:val>
                                            <p:strVal val="#ppt_x"/>
                                          </p:val>
                                        </p:tav>
                                        <p:tav tm="100000">
                                          <p:val>
                                            <p:strVal val="#ppt_x"/>
                                          </p:val>
                                        </p:tav>
                                      </p:tavLst>
                                    </p:anim>
                                    <p:anim calcmode="lin" valueType="num">
                                      <p:cBhvr>
                                        <p:cTn id="5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28" grpId="0" animBg="1"/>
      <p:bldP spid="29" grpId="0" animBg="1"/>
      <p:bldP spid="30" grpId="0" animBg="1"/>
      <p:bldP spid="31"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EABA83-5722-4C66-8C15-F9F279A544BD}"/>
              </a:ext>
            </a:extLst>
          </p:cNvPr>
          <p:cNvSpPr/>
          <p:nvPr/>
        </p:nvSpPr>
        <p:spPr>
          <a:xfrm>
            <a:off x="-1" y="1283465"/>
            <a:ext cx="12192000" cy="43088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80865" y="303212"/>
            <a:ext cx="12027159" cy="604309"/>
          </a:xfrm>
        </p:spPr>
        <p:txBody>
          <a:bodyPr>
            <a:normAutofit/>
          </a:bodyPr>
          <a:lstStyle/>
          <a:p>
            <a:pPr algn="ctr"/>
            <a:r>
              <a:rPr lang="en-US" sz="3200" b="0" dirty="0">
                <a:solidFill>
                  <a:srgbClr val="FFA500"/>
                </a:solidFill>
                <a:latin typeface="Arial Nova" panose="020B0504020202020204" pitchFamily="34" charset="0"/>
              </a:rPr>
              <a:t>GitHub</a:t>
            </a:r>
            <a:r>
              <a:rPr lang="ro-RO" sz="3200" b="0" dirty="0">
                <a:solidFill>
                  <a:srgbClr val="FFA500"/>
                </a:solidFill>
                <a:latin typeface="Arial Nova" panose="020B0504020202020204" pitchFamily="34" charset="0"/>
              </a:rPr>
              <a:t> Workflow</a:t>
            </a:r>
            <a:endParaRPr lang="en-US" sz="32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319557" y="6428743"/>
            <a:ext cx="479666" cy="4571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14</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9095233" y="6385749"/>
            <a:ext cx="2140348" cy="16903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hlinkClick r:id="rId4"/>
            <a:extLst>
              <a:ext uri="{FF2B5EF4-FFF2-40B4-BE49-F238E27FC236}">
                <a16:creationId xmlns:a16="http://schemas.microsoft.com/office/drawing/2014/main" id="{A9CC0D34-5175-460E-90FE-8033BEF2EAE5}"/>
              </a:ext>
            </a:extLst>
          </p:cNvPr>
          <p:cNvSpPr/>
          <p:nvPr/>
        </p:nvSpPr>
        <p:spPr>
          <a:xfrm>
            <a:off x="9470920" y="5939612"/>
            <a:ext cx="2001935" cy="302812"/>
          </a:xfrm>
          <a:prstGeom prst="roundRect">
            <a:avLst>
              <a:gd name="adj" fmla="val 50000"/>
            </a:avLst>
          </a:prstGeom>
          <a:solidFill>
            <a:srgbClr val="FFA500"/>
          </a:solidFill>
          <a:ln>
            <a:solidFill>
              <a:srgbClr val="EE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go to :web_interface</a:t>
            </a:r>
          </a:p>
        </p:txBody>
      </p:sp>
      <p:pic>
        <p:nvPicPr>
          <p:cNvPr id="10" name="Picture 9">
            <a:extLst>
              <a:ext uri="{FF2B5EF4-FFF2-40B4-BE49-F238E27FC236}">
                <a16:creationId xmlns:a16="http://schemas.microsoft.com/office/drawing/2014/main" id="{8D879412-F28A-421D-80CE-83E88450C345}"/>
              </a:ext>
            </a:extLst>
          </p:cNvPr>
          <p:cNvPicPr>
            <a:picLocks noChangeAspect="1"/>
          </p:cNvPicPr>
          <p:nvPr/>
        </p:nvPicPr>
        <p:blipFill>
          <a:blip r:embed="rId5"/>
          <a:stretch>
            <a:fillRect/>
          </a:stretch>
        </p:blipFill>
        <p:spPr>
          <a:xfrm>
            <a:off x="1234537" y="2013240"/>
            <a:ext cx="9719814" cy="2779989"/>
          </a:xfrm>
          <a:prstGeom prst="rect">
            <a:avLst/>
          </a:prstGeom>
        </p:spPr>
      </p:pic>
    </p:spTree>
    <p:extLst>
      <p:ext uri="{BB962C8B-B14F-4D97-AF65-F5344CB8AC3E}">
        <p14:creationId xmlns:p14="http://schemas.microsoft.com/office/powerpoint/2010/main" val="321808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B1577-D5CF-46F8-A5FD-53616BC9D135}"/>
              </a:ext>
            </a:extLst>
          </p:cNvPr>
          <p:cNvPicPr>
            <a:picLocks noChangeAspect="1"/>
          </p:cNvPicPr>
          <p:nvPr/>
        </p:nvPicPr>
        <p:blipFill>
          <a:blip r:embed="rId3">
            <a:alphaModFix amt="5000"/>
          </a:blip>
          <a:stretch>
            <a:fillRect/>
          </a:stretch>
        </p:blipFill>
        <p:spPr>
          <a:xfrm>
            <a:off x="502571" y="1538514"/>
            <a:ext cx="11276555" cy="4573375"/>
          </a:xfrm>
          <a:prstGeom prst="rect">
            <a:avLst/>
          </a:prstGeom>
        </p:spPr>
      </p:pic>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7"/>
            <a:ext cx="563641" cy="11746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15</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7" y="1039560"/>
            <a:ext cx="10725165" cy="4438395"/>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Introduction in CI/CD procesess</a:t>
            </a:r>
            <a:r>
              <a:rPr lang="en-US" sz="1400"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2. </a:t>
            </a:r>
            <a:r>
              <a:rPr lang="ro-RO" dirty="0">
                <a:latin typeface="Arial" panose="020B0604020202020204" pitchFamily="34" charset="0"/>
              </a:rPr>
              <a:t>git </a:t>
            </a:r>
            <a:r>
              <a:rPr lang="ro-RO" sz="1400" dirty="0">
                <a:latin typeface="Arial" panose="020B0604020202020204" pitchFamily="34" charset="0"/>
              </a:rPr>
              <a:t>- A distributed version control system</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ro-RO" dirty="0">
                <a:latin typeface="Arial" panose="020B0604020202020204" pitchFamily="34" charset="0"/>
              </a:rPr>
              <a:t>gerrit</a:t>
            </a:r>
            <a:r>
              <a:rPr lang="en-US" sz="1400" dirty="0">
                <a:latin typeface="Arial" panose="020B0604020202020204" pitchFamily="34" charset="0"/>
              </a:rPr>
              <a:t>​</a:t>
            </a:r>
            <a:r>
              <a:rPr lang="ro-RO" sz="1400" dirty="0">
                <a:latin typeface="Arial" panose="020B0604020202020204" pitchFamily="34" charset="0"/>
              </a:rPr>
              <a:t> - Web based code review and repository management for git.</a:t>
            </a:r>
            <a:endParaRPr lang="en-US" sz="1400" b="1"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ro-RO" dirty="0">
                <a:latin typeface="Arial" panose="020B0604020202020204" pitchFamily="34" charset="0"/>
              </a:rPr>
              <a:t>Github</a:t>
            </a:r>
            <a:r>
              <a:rPr lang="en-US" dirty="0">
                <a:latin typeface="Arial" panose="020B0604020202020204" pitchFamily="34" charset="0"/>
              </a:rPr>
              <a:t>​</a:t>
            </a:r>
            <a:r>
              <a:rPr lang="ro-RO" dirty="0">
                <a:latin typeface="Arial" panose="020B0604020202020204" pitchFamily="34" charset="0"/>
              </a:rPr>
              <a:t> </a:t>
            </a:r>
            <a:r>
              <a:rPr lang="ro-RO" sz="1400" dirty="0">
                <a:latin typeface="Arial" panose="020B0604020202020204" pitchFamily="34" charset="0"/>
              </a:rPr>
              <a:t>- git repository hosting service, web based interface for git.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ro-RO" dirty="0">
                <a:solidFill>
                  <a:srgbClr val="000000"/>
                </a:solidFill>
                <a:latin typeface="Arial" panose="020B0604020202020204" pitchFamily="34" charset="0"/>
              </a:rPr>
              <a:t>Jenkins </a:t>
            </a:r>
            <a:r>
              <a:rPr lang="ro-RO" sz="1400" dirty="0">
                <a:solidFill>
                  <a:srgbClr val="000000"/>
                </a:solidFill>
                <a:latin typeface="Arial" panose="020B0604020202020204" pitchFamily="34" charset="0"/>
              </a:rPr>
              <a:t>– Free and open source automation server. </a:t>
            </a:r>
          </a:p>
          <a:p>
            <a:pPr marL="285750" indent="-285750" fontAlgn="base">
              <a:lnSpc>
                <a:spcPct val="200000"/>
              </a:lnSpc>
              <a:buFont typeface="Arial" panose="020B0604020202020204" pitchFamily="34" charset="0"/>
              <a:buChar char="›"/>
            </a:pPr>
            <a:r>
              <a:rPr lang="ro-RO" b="0" i="0" dirty="0">
                <a:solidFill>
                  <a:srgbClr val="000000"/>
                </a:solidFill>
                <a:effectLst/>
                <a:latin typeface="Arial" panose="020B0604020202020204" pitchFamily="34" charset="0"/>
              </a:rPr>
              <a:t>6. Workflow</a:t>
            </a:r>
            <a:endParaRPr lang="ro-RO" sz="1400" b="0" i="0" dirty="0">
              <a:solidFill>
                <a:srgbClr val="000000"/>
              </a:solidFill>
              <a:effectLst/>
              <a:latin typeface="Arial" panose="020B0604020202020204" pitchFamily="34" charset="0"/>
            </a:endParaRPr>
          </a:p>
          <a:p>
            <a:pPr marL="285750" indent="-285750" fontAlgn="base">
              <a:lnSpc>
                <a:spcPct val="200000"/>
              </a:lnSpc>
              <a:buFont typeface="Arial" panose="020B0604020202020204" pitchFamily="34" charset="0"/>
              <a:buChar char="›"/>
            </a:pPr>
            <a:r>
              <a:rPr lang="ro-RO" sz="1600" b="1" dirty="0">
                <a:solidFill>
                  <a:srgbClr val="000000"/>
                </a:solidFill>
                <a:latin typeface="Arial" panose="020B0604020202020204" pitchFamily="34" charset="0"/>
              </a:rPr>
              <a:t>Questions</a:t>
            </a:r>
            <a:r>
              <a:rPr lang="ro-RO" sz="1200" dirty="0">
                <a:solidFill>
                  <a:srgbClr val="000000"/>
                </a:solidFill>
                <a:latin typeface="Arial" panose="020B0604020202020204" pitchFamily="34" charset="0"/>
              </a:rPr>
              <a:t> </a:t>
            </a:r>
            <a:r>
              <a:rPr lang="ro-RO" sz="1400" dirty="0">
                <a:solidFill>
                  <a:srgbClr val="000000"/>
                </a:solidFill>
                <a:latin typeface="Arial" panose="020B0604020202020204" pitchFamily="34" charset="0"/>
              </a:rPr>
              <a:t>(1</a:t>
            </a:r>
            <a:r>
              <a:rPr lang="en-US" sz="1400" dirty="0">
                <a:solidFill>
                  <a:srgbClr val="000000"/>
                </a:solidFill>
                <a:latin typeface="Arial" panose="020B0604020202020204" pitchFamily="34" charset="0"/>
              </a:rPr>
              <a:t>0</a:t>
            </a:r>
            <a:r>
              <a:rPr lang="ro-RO" sz="1400" dirty="0">
                <a:solidFill>
                  <a:srgbClr val="000000"/>
                </a:solidFill>
                <a:latin typeface="Arial" panose="020B0604020202020204" pitchFamily="34" charset="0"/>
              </a:rPr>
              <a:t> min)</a:t>
            </a:r>
          </a:p>
          <a:p>
            <a:pPr marL="285750" indent="-285750" fontAlgn="base">
              <a:lnSpc>
                <a:spcPct val="200000"/>
              </a:lnSpc>
              <a:buFont typeface="Arial" panose="020B0604020202020204" pitchFamily="34" charset="0"/>
              <a:buChar char="›"/>
            </a:pPr>
            <a:r>
              <a:rPr lang="ro-RO" sz="1600" b="1" i="0" dirty="0">
                <a:solidFill>
                  <a:srgbClr val="000000"/>
                </a:solidFill>
                <a:effectLst/>
                <a:latin typeface="Arial" panose="020B0604020202020204" pitchFamily="34" charset="0"/>
              </a:rPr>
              <a:t>Break</a:t>
            </a:r>
            <a:r>
              <a:rPr lang="ro-RO" sz="1200" b="0" i="0" dirty="0">
                <a:solidFill>
                  <a:srgbClr val="000000"/>
                </a:solidFill>
                <a:effectLst/>
                <a:latin typeface="Arial" panose="020B0604020202020204" pitchFamily="34" charset="0"/>
              </a:rPr>
              <a:t> </a:t>
            </a:r>
            <a:r>
              <a:rPr lang="ro-RO" sz="1400" b="0" i="0" dirty="0">
                <a:solidFill>
                  <a:srgbClr val="000000"/>
                </a:solidFill>
                <a:effectLst/>
                <a:latin typeface="Arial" panose="020B0604020202020204" pitchFamily="34" charset="0"/>
              </a:rPr>
              <a:t>(20 min)</a:t>
            </a:r>
            <a:endParaRPr lang="ro-RO" sz="12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4586769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EABA83-5722-4C66-8C15-F9F279A544BD}"/>
              </a:ext>
            </a:extLst>
          </p:cNvPr>
          <p:cNvSpPr/>
          <p:nvPr/>
        </p:nvSpPr>
        <p:spPr>
          <a:xfrm>
            <a:off x="-1" y="932921"/>
            <a:ext cx="12192000" cy="4898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80865" y="303212"/>
            <a:ext cx="12027159" cy="604309"/>
          </a:xfrm>
        </p:spPr>
        <p:txBody>
          <a:bodyPr>
            <a:normAutofit/>
          </a:bodyPr>
          <a:lstStyle/>
          <a:p>
            <a:pPr algn="ctr"/>
            <a:r>
              <a:rPr lang="en-US" sz="3200" b="0" dirty="0">
                <a:solidFill>
                  <a:srgbClr val="FFA500"/>
                </a:solidFill>
                <a:latin typeface="Arial Nova" panose="020B0504020202020204" pitchFamily="34" charset="0"/>
              </a:rPr>
              <a:t>Jenkins</a:t>
            </a:r>
            <a:endParaRPr lang="en-US" sz="32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319557" y="6381119"/>
            <a:ext cx="479666" cy="11283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16</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9034273" y="6385750"/>
            <a:ext cx="2201308" cy="16903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44E50984-3866-4978-87BE-1E87BE330383}"/>
              </a:ext>
            </a:extLst>
          </p:cNvPr>
          <p:cNvSpPr txBox="1">
            <a:spLocks/>
          </p:cNvSpPr>
          <p:nvPr/>
        </p:nvSpPr>
        <p:spPr>
          <a:xfrm>
            <a:off x="233266" y="1575528"/>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What is </a:t>
            </a:r>
            <a:r>
              <a:rPr lang="en-US" sz="3200" dirty="0">
                <a:solidFill>
                  <a:schemeClr val="tx1">
                    <a:lumMod val="75000"/>
                    <a:lumOff val="25000"/>
                  </a:schemeClr>
                </a:solidFill>
                <a:latin typeface="Arial Nova" panose="020B0504020202020204" pitchFamily="34" charset="0"/>
              </a:rPr>
              <a:t>Jenkins</a:t>
            </a:r>
            <a:r>
              <a:rPr lang="ro-RO" sz="3200" dirty="0">
                <a:solidFill>
                  <a:schemeClr val="tx1">
                    <a:lumMod val="75000"/>
                    <a:lumOff val="25000"/>
                  </a:schemeClr>
                </a:solidFill>
                <a:latin typeface="Arial Nova" panose="020B0504020202020204" pitchFamily="34" charset="0"/>
              </a:rPr>
              <a:t> ?</a:t>
            </a:r>
            <a:endParaRPr lang="en-US" sz="3200" dirty="0">
              <a:solidFill>
                <a:schemeClr val="tx1">
                  <a:lumMod val="75000"/>
                  <a:lumOff val="25000"/>
                </a:schemeClr>
              </a:solidFill>
              <a:latin typeface="Arial Nova" panose="020B0504020202020204" pitchFamily="34" charset="0"/>
            </a:endParaRPr>
          </a:p>
        </p:txBody>
      </p:sp>
      <p:sp>
        <p:nvSpPr>
          <p:cNvPr id="15" name="Title 2">
            <a:extLst>
              <a:ext uri="{FF2B5EF4-FFF2-40B4-BE49-F238E27FC236}">
                <a16:creationId xmlns:a16="http://schemas.microsoft.com/office/drawing/2014/main" id="{C87D555C-A56F-436A-87BE-83ECF54BFAFE}"/>
              </a:ext>
            </a:extLst>
          </p:cNvPr>
          <p:cNvSpPr txBox="1">
            <a:spLocks/>
          </p:cNvSpPr>
          <p:nvPr/>
        </p:nvSpPr>
        <p:spPr>
          <a:xfrm>
            <a:off x="7287639" y="1575528"/>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Why </a:t>
            </a:r>
            <a:r>
              <a:rPr lang="en-US" sz="3200" dirty="0">
                <a:solidFill>
                  <a:schemeClr val="tx1">
                    <a:lumMod val="75000"/>
                    <a:lumOff val="25000"/>
                  </a:schemeClr>
                </a:solidFill>
                <a:latin typeface="Arial Nova" panose="020B0504020202020204" pitchFamily="34" charset="0"/>
              </a:rPr>
              <a:t>Jenkins</a:t>
            </a:r>
            <a:r>
              <a:rPr lang="ro-RO" sz="3200" dirty="0">
                <a:solidFill>
                  <a:schemeClr val="tx1">
                    <a:lumMod val="75000"/>
                    <a:lumOff val="25000"/>
                  </a:schemeClr>
                </a:solidFill>
                <a:latin typeface="Arial Nova" panose="020B0504020202020204" pitchFamily="34" charset="0"/>
              </a:rPr>
              <a:t> ?</a:t>
            </a:r>
            <a:endParaRPr lang="en-US" sz="3200" dirty="0">
              <a:solidFill>
                <a:schemeClr val="tx1">
                  <a:lumMod val="75000"/>
                  <a:lumOff val="25000"/>
                </a:schemeClr>
              </a:solidFill>
              <a:latin typeface="Arial Nova" panose="020B0504020202020204" pitchFamily="34" charset="0"/>
            </a:endParaRPr>
          </a:p>
        </p:txBody>
      </p:sp>
      <p:pic>
        <p:nvPicPr>
          <p:cNvPr id="3074" name="Picture 2" descr="Jenkins CI | Slack App Directory">
            <a:extLst>
              <a:ext uri="{FF2B5EF4-FFF2-40B4-BE49-F238E27FC236}">
                <a16:creationId xmlns:a16="http://schemas.microsoft.com/office/drawing/2014/main" id="{D67FCB6C-B0E2-4D22-BA25-CBDF4EC27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306244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clipart&#10;&#10;Description automatically generated">
            <a:extLst>
              <a:ext uri="{FF2B5EF4-FFF2-40B4-BE49-F238E27FC236}">
                <a16:creationId xmlns:a16="http://schemas.microsoft.com/office/drawing/2014/main" id="{74DC67D7-87A8-454C-8751-413CA08CF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5613" y="1756465"/>
            <a:ext cx="1300774" cy="974325"/>
          </a:xfrm>
          <a:prstGeom prst="rect">
            <a:avLst/>
          </a:prstGeom>
        </p:spPr>
      </p:pic>
      <p:sp>
        <p:nvSpPr>
          <p:cNvPr id="22" name="Rectangle: Rounded Corners 21">
            <a:extLst>
              <a:ext uri="{FF2B5EF4-FFF2-40B4-BE49-F238E27FC236}">
                <a16:creationId xmlns:a16="http://schemas.microsoft.com/office/drawing/2014/main" id="{406E7963-5DE7-4CDE-808D-5ECCEBA6BBCF}"/>
              </a:ext>
            </a:extLst>
          </p:cNvPr>
          <p:cNvSpPr/>
          <p:nvPr/>
        </p:nvSpPr>
        <p:spPr>
          <a:xfrm>
            <a:off x="532247" y="2383902"/>
            <a:ext cx="3896531"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Server de automatizare</a:t>
            </a:r>
          </a:p>
        </p:txBody>
      </p:sp>
      <p:sp>
        <p:nvSpPr>
          <p:cNvPr id="24" name="Rectangle: Rounded Corners 23">
            <a:extLst>
              <a:ext uri="{FF2B5EF4-FFF2-40B4-BE49-F238E27FC236}">
                <a16:creationId xmlns:a16="http://schemas.microsoft.com/office/drawing/2014/main" id="{A32BB7DC-34C9-448D-A4A6-D8B1A1020F37}"/>
              </a:ext>
            </a:extLst>
          </p:cNvPr>
          <p:cNvSpPr/>
          <p:nvPr/>
        </p:nvSpPr>
        <p:spPr>
          <a:xfrm>
            <a:off x="532246" y="3428999"/>
            <a:ext cx="3896531"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Folosit</a:t>
            </a:r>
            <a:r>
              <a:rPr lang="en-US" dirty="0"/>
              <a:t> ca server de build</a:t>
            </a:r>
            <a:r>
              <a:rPr lang="ro-RO" dirty="0"/>
              <a:t> și test</a:t>
            </a:r>
          </a:p>
        </p:txBody>
      </p:sp>
      <p:sp>
        <p:nvSpPr>
          <p:cNvPr id="25" name="Rectangle: Rounded Corners 24">
            <a:extLst>
              <a:ext uri="{FF2B5EF4-FFF2-40B4-BE49-F238E27FC236}">
                <a16:creationId xmlns:a16="http://schemas.microsoft.com/office/drawing/2014/main" id="{0AD54979-1E34-4A5E-B001-D1F350EE13A1}"/>
              </a:ext>
            </a:extLst>
          </p:cNvPr>
          <p:cNvSpPr/>
          <p:nvPr/>
        </p:nvSpPr>
        <p:spPr>
          <a:xfrm>
            <a:off x="532246" y="4494285"/>
            <a:ext cx="3896531"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Task-uri repetitive</a:t>
            </a:r>
          </a:p>
        </p:txBody>
      </p:sp>
      <p:sp>
        <p:nvSpPr>
          <p:cNvPr id="26" name="Rectangle: Rounded Corners 25">
            <a:extLst>
              <a:ext uri="{FF2B5EF4-FFF2-40B4-BE49-F238E27FC236}">
                <a16:creationId xmlns:a16="http://schemas.microsoft.com/office/drawing/2014/main" id="{260C1F32-6039-4670-92FE-CA7EDD0491B4}"/>
              </a:ext>
            </a:extLst>
          </p:cNvPr>
          <p:cNvSpPr/>
          <p:nvPr/>
        </p:nvSpPr>
        <p:spPr>
          <a:xfrm>
            <a:off x="7480495" y="2383901"/>
            <a:ext cx="3896531"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Posibilitatea integr</a:t>
            </a:r>
            <a:r>
              <a:rPr lang="ro-RO" dirty="0"/>
              <a:t>ării</a:t>
            </a:r>
            <a:r>
              <a:rPr lang="en-US" dirty="0"/>
              <a:t>:</a:t>
            </a:r>
          </a:p>
          <a:p>
            <a:pPr algn="ctr"/>
            <a:r>
              <a:rPr lang="en-US" dirty="0"/>
              <a:t> Git , Maven, Selenium, Ansible</a:t>
            </a:r>
            <a:endParaRPr lang="ro-RO" dirty="0"/>
          </a:p>
        </p:txBody>
      </p:sp>
      <p:sp>
        <p:nvSpPr>
          <p:cNvPr id="27" name="Rectangle: Rounded Corners 26">
            <a:extLst>
              <a:ext uri="{FF2B5EF4-FFF2-40B4-BE49-F238E27FC236}">
                <a16:creationId xmlns:a16="http://schemas.microsoft.com/office/drawing/2014/main" id="{CA886336-5EB7-4D81-8BA9-26D9945ABDFE}"/>
              </a:ext>
            </a:extLst>
          </p:cNvPr>
          <p:cNvSpPr/>
          <p:nvPr/>
        </p:nvSpPr>
        <p:spPr>
          <a:xfrm>
            <a:off x="7480495" y="3374501"/>
            <a:ext cx="3896531"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Automatizează tot procesul de integrare.</a:t>
            </a:r>
          </a:p>
        </p:txBody>
      </p:sp>
      <p:sp>
        <p:nvSpPr>
          <p:cNvPr id="28" name="Rectangle: Rounded Corners 27">
            <a:extLst>
              <a:ext uri="{FF2B5EF4-FFF2-40B4-BE49-F238E27FC236}">
                <a16:creationId xmlns:a16="http://schemas.microsoft.com/office/drawing/2014/main" id="{B363461A-8690-486B-9463-D848BC412ACA}"/>
              </a:ext>
            </a:extLst>
          </p:cNvPr>
          <p:cNvSpPr/>
          <p:nvPr/>
        </p:nvSpPr>
        <p:spPr>
          <a:xfrm>
            <a:off x="7480495" y="4439294"/>
            <a:ext cx="3896531"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Este folosit global.</a:t>
            </a:r>
          </a:p>
        </p:txBody>
      </p:sp>
    </p:spTree>
    <p:extLst>
      <p:ext uri="{BB962C8B-B14F-4D97-AF65-F5344CB8AC3E}">
        <p14:creationId xmlns:p14="http://schemas.microsoft.com/office/powerpoint/2010/main" val="136307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EABA83-5722-4C66-8C15-F9F279A544BD}"/>
              </a:ext>
            </a:extLst>
          </p:cNvPr>
          <p:cNvSpPr/>
          <p:nvPr/>
        </p:nvSpPr>
        <p:spPr>
          <a:xfrm>
            <a:off x="-1" y="932921"/>
            <a:ext cx="12192000" cy="4898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80865" y="303212"/>
            <a:ext cx="12027159" cy="604309"/>
          </a:xfrm>
        </p:spPr>
        <p:txBody>
          <a:bodyPr>
            <a:normAutofit/>
          </a:bodyPr>
          <a:lstStyle/>
          <a:p>
            <a:pPr algn="ctr"/>
            <a:r>
              <a:rPr lang="en-US" sz="3200" b="0" dirty="0">
                <a:solidFill>
                  <a:srgbClr val="FFA500"/>
                </a:solidFill>
                <a:latin typeface="Arial Nova" panose="020B0504020202020204" pitchFamily="34" charset="0"/>
              </a:rPr>
              <a:t>Jenkins</a:t>
            </a:r>
            <a:endParaRPr lang="en-US" sz="32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319557" y="6381119"/>
            <a:ext cx="479666" cy="11283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17</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9055131" y="6385750"/>
            <a:ext cx="2180449" cy="16903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61F60A-6D29-4738-9DAC-218A156D1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3756" y="1705665"/>
            <a:ext cx="5921375" cy="2939155"/>
          </a:xfrm>
          <a:prstGeom prst="rect">
            <a:avLst/>
          </a:prstGeom>
        </p:spPr>
      </p:pic>
    </p:spTree>
    <p:extLst>
      <p:ext uri="{BB962C8B-B14F-4D97-AF65-F5344CB8AC3E}">
        <p14:creationId xmlns:p14="http://schemas.microsoft.com/office/powerpoint/2010/main" val="240357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B1577-D5CF-46F8-A5FD-53616BC9D135}"/>
              </a:ext>
            </a:extLst>
          </p:cNvPr>
          <p:cNvPicPr>
            <a:picLocks noChangeAspect="1"/>
          </p:cNvPicPr>
          <p:nvPr/>
        </p:nvPicPr>
        <p:blipFill>
          <a:blip r:embed="rId3">
            <a:alphaModFix amt="5000"/>
          </a:blip>
          <a:stretch>
            <a:fillRect/>
          </a:stretch>
        </p:blipFill>
        <p:spPr>
          <a:xfrm>
            <a:off x="502571" y="1538514"/>
            <a:ext cx="11276555" cy="4573375"/>
          </a:xfrm>
          <a:prstGeom prst="rect">
            <a:avLst/>
          </a:prstGeom>
        </p:spPr>
      </p:pic>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393715" y="6512722"/>
            <a:ext cx="405508" cy="4571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18</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7" y="1039560"/>
            <a:ext cx="10725165" cy="4438395"/>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Introduction in CI/CD procesess</a:t>
            </a:r>
            <a:r>
              <a:rPr lang="en-US" sz="1400"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2. </a:t>
            </a:r>
            <a:r>
              <a:rPr lang="ro-RO" dirty="0">
                <a:latin typeface="Arial" panose="020B0604020202020204" pitchFamily="34" charset="0"/>
              </a:rPr>
              <a:t>git </a:t>
            </a:r>
            <a:r>
              <a:rPr lang="ro-RO" sz="1400" dirty="0">
                <a:latin typeface="Arial" panose="020B0604020202020204" pitchFamily="34" charset="0"/>
              </a:rPr>
              <a:t>- A distributed version control system</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ro-RO" dirty="0">
                <a:latin typeface="Arial" panose="020B0604020202020204" pitchFamily="34" charset="0"/>
              </a:rPr>
              <a:t>gerrit</a:t>
            </a:r>
            <a:r>
              <a:rPr lang="en-US" sz="1400" dirty="0">
                <a:latin typeface="Arial" panose="020B0604020202020204" pitchFamily="34" charset="0"/>
              </a:rPr>
              <a:t>​</a:t>
            </a:r>
            <a:r>
              <a:rPr lang="ro-RO" sz="1400" dirty="0">
                <a:latin typeface="Arial" panose="020B0604020202020204" pitchFamily="34" charset="0"/>
              </a:rPr>
              <a:t> - Web based code review and repository management for git.</a:t>
            </a:r>
            <a:endParaRPr lang="en-US" sz="1400" b="1"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ro-RO" dirty="0">
                <a:latin typeface="Arial" panose="020B0604020202020204" pitchFamily="34" charset="0"/>
              </a:rPr>
              <a:t>Github</a:t>
            </a:r>
            <a:r>
              <a:rPr lang="en-US" dirty="0">
                <a:latin typeface="Arial" panose="020B0604020202020204" pitchFamily="34" charset="0"/>
              </a:rPr>
              <a:t>​</a:t>
            </a:r>
            <a:r>
              <a:rPr lang="ro-RO" dirty="0">
                <a:latin typeface="Arial" panose="020B0604020202020204" pitchFamily="34" charset="0"/>
              </a:rPr>
              <a:t> </a:t>
            </a:r>
            <a:r>
              <a:rPr lang="ro-RO" sz="1400" dirty="0">
                <a:latin typeface="Arial" panose="020B0604020202020204" pitchFamily="34" charset="0"/>
              </a:rPr>
              <a:t>- git repository hosting service, web based interface for git.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ro-RO" dirty="0">
                <a:solidFill>
                  <a:srgbClr val="000000"/>
                </a:solidFill>
                <a:latin typeface="Arial" panose="020B0604020202020204" pitchFamily="34" charset="0"/>
              </a:rPr>
              <a:t>Jenkins </a:t>
            </a:r>
            <a:r>
              <a:rPr lang="ro-RO" sz="1400" dirty="0">
                <a:solidFill>
                  <a:srgbClr val="000000"/>
                </a:solidFill>
                <a:latin typeface="Arial" panose="020B0604020202020204" pitchFamily="34" charset="0"/>
              </a:rPr>
              <a:t>– Free and open source automation server.</a:t>
            </a:r>
          </a:p>
          <a:p>
            <a:pPr marL="285750" indent="-285750" fontAlgn="base">
              <a:lnSpc>
                <a:spcPct val="200000"/>
              </a:lnSpc>
              <a:buFont typeface="Arial" panose="020B0604020202020204" pitchFamily="34" charset="0"/>
              <a:buChar char="›"/>
            </a:pPr>
            <a:r>
              <a:rPr lang="ro-RO" b="1" i="0" dirty="0">
                <a:solidFill>
                  <a:srgbClr val="DD9306"/>
                </a:solidFill>
                <a:effectLst/>
                <a:latin typeface="Arial" panose="020B0604020202020204" pitchFamily="34" charset="0"/>
              </a:rPr>
              <a:t>6. CI/CD Workflow</a:t>
            </a:r>
            <a:endParaRPr lang="ro-RO" sz="1400" b="1" i="0" dirty="0">
              <a:solidFill>
                <a:srgbClr val="DD9306"/>
              </a:solidFill>
              <a:effectLst/>
              <a:latin typeface="Arial" panose="020B0604020202020204" pitchFamily="34" charset="0"/>
            </a:endParaRPr>
          </a:p>
          <a:p>
            <a:pPr marL="285750" indent="-285750" fontAlgn="base">
              <a:lnSpc>
                <a:spcPct val="200000"/>
              </a:lnSpc>
              <a:buFont typeface="Arial" panose="020B0604020202020204" pitchFamily="34" charset="0"/>
              <a:buChar char="›"/>
            </a:pPr>
            <a:r>
              <a:rPr lang="ro-RO" sz="1600" b="1" dirty="0">
                <a:solidFill>
                  <a:srgbClr val="000000"/>
                </a:solidFill>
                <a:latin typeface="Arial" panose="020B0604020202020204" pitchFamily="34" charset="0"/>
              </a:rPr>
              <a:t>Questions</a:t>
            </a:r>
            <a:r>
              <a:rPr lang="en-US" sz="1600" b="1" dirty="0">
                <a:solidFill>
                  <a:srgbClr val="000000"/>
                </a:solidFill>
                <a:latin typeface="Arial" panose="020B0604020202020204" pitchFamily="34" charset="0"/>
              </a:rPr>
              <a:t> </a:t>
            </a:r>
            <a:r>
              <a:rPr lang="en-US" sz="1400" dirty="0">
                <a:solidFill>
                  <a:srgbClr val="000000"/>
                </a:solidFill>
                <a:latin typeface="Arial" panose="020B0604020202020204" pitchFamily="34" charset="0"/>
              </a:rPr>
              <a:t>(10 min)</a:t>
            </a:r>
            <a:endParaRPr lang="ro-RO" sz="1200"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ro-RO" sz="1600" b="1" i="0" dirty="0">
                <a:solidFill>
                  <a:srgbClr val="000000"/>
                </a:solidFill>
                <a:effectLst/>
                <a:latin typeface="Arial" panose="020B0604020202020204" pitchFamily="34" charset="0"/>
              </a:rPr>
              <a:t>Break</a:t>
            </a:r>
            <a:r>
              <a:rPr lang="ro-RO" sz="1200" b="0" i="0" dirty="0">
                <a:solidFill>
                  <a:srgbClr val="000000"/>
                </a:solidFill>
                <a:effectLst/>
                <a:latin typeface="Arial" panose="020B0604020202020204" pitchFamily="34" charset="0"/>
              </a:rPr>
              <a:t> </a:t>
            </a:r>
            <a:r>
              <a:rPr lang="ro-RO" sz="1400" b="0" i="0" dirty="0">
                <a:solidFill>
                  <a:srgbClr val="000000"/>
                </a:solidFill>
                <a:effectLst/>
                <a:latin typeface="Arial" panose="020B0604020202020204" pitchFamily="34" charset="0"/>
              </a:rPr>
              <a:t>(20 min)</a:t>
            </a:r>
            <a:endParaRPr lang="ro-RO" sz="12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1720827021"/>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80865" y="759641"/>
            <a:ext cx="5658894" cy="604309"/>
          </a:xfrm>
        </p:spPr>
        <p:txBody>
          <a:bodyPr>
            <a:normAutofit/>
          </a:bodyPr>
          <a:lstStyle/>
          <a:p>
            <a:pPr algn="ctr"/>
            <a:r>
              <a:rPr lang="en-US" sz="3200" b="0" dirty="0">
                <a:solidFill>
                  <a:srgbClr val="FFA500"/>
                </a:solidFill>
                <a:latin typeface="Arial Nova" panose="020B0504020202020204" pitchFamily="34" charset="0"/>
              </a:rPr>
              <a:t>Workflow</a:t>
            </a:r>
            <a:endParaRPr lang="en-US" sz="32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392679" y="6381118"/>
            <a:ext cx="406544" cy="11283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19</a:t>
            </a:fld>
            <a:endParaRPr lang="en-US" dirty="0"/>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4EDFE80-5237-4F1A-9E1F-726246118A64}"/>
              </a:ext>
            </a:extLst>
          </p:cNvPr>
          <p:cNvSpPr/>
          <p:nvPr/>
        </p:nvSpPr>
        <p:spPr>
          <a:xfrm>
            <a:off x="7105475" y="2474752"/>
            <a:ext cx="1140903" cy="302004"/>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151636E-2009-49DB-AC69-ECFBBFACA816}"/>
              </a:ext>
            </a:extLst>
          </p:cNvPr>
          <p:cNvSpPr txBox="1"/>
          <p:nvPr/>
        </p:nvSpPr>
        <p:spPr>
          <a:xfrm>
            <a:off x="710680" y="2682430"/>
            <a:ext cx="4139682" cy="1200329"/>
          </a:xfrm>
          <a:prstGeom prst="rect">
            <a:avLst/>
          </a:prstGeom>
          <a:noFill/>
        </p:spPr>
        <p:txBody>
          <a:bodyPr wrap="square" rtlCol="0">
            <a:spAutoFit/>
          </a:bodyPr>
          <a:lstStyle/>
          <a:p>
            <a:r>
              <a:rPr lang="en-US" dirty="0">
                <a:solidFill>
                  <a:schemeClr val="bg1"/>
                </a:solidFill>
              </a:rPr>
              <a:t>A humanoid version of a programmer will attempt to make changes to a promising project. </a:t>
            </a:r>
          </a:p>
          <a:p>
            <a:r>
              <a:rPr lang="en-US" dirty="0">
                <a:solidFill>
                  <a:srgbClr val="FFA500"/>
                </a:solidFill>
              </a:rPr>
              <a:t>What are the steps?</a:t>
            </a:r>
          </a:p>
        </p:txBody>
      </p:sp>
      <p:pic>
        <p:nvPicPr>
          <p:cNvPr id="15" name="Picture 14">
            <a:extLst>
              <a:ext uri="{FF2B5EF4-FFF2-40B4-BE49-F238E27FC236}">
                <a16:creationId xmlns:a16="http://schemas.microsoft.com/office/drawing/2014/main" id="{A5203837-6DDE-4F1F-9BDA-CC5A06FCCC16}"/>
              </a:ext>
            </a:extLst>
          </p:cNvPr>
          <p:cNvPicPr>
            <a:picLocks noChangeAspect="1"/>
          </p:cNvPicPr>
          <p:nvPr/>
        </p:nvPicPr>
        <p:blipFill>
          <a:blip r:embed="rId4"/>
          <a:stretch>
            <a:fillRect/>
          </a:stretch>
        </p:blipFill>
        <p:spPr>
          <a:xfrm>
            <a:off x="5599796" y="795449"/>
            <a:ext cx="6059463" cy="4544597"/>
          </a:xfrm>
          <a:prstGeom prst="rect">
            <a:avLst/>
          </a:prstGeom>
        </p:spPr>
      </p:pic>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8900161" y="6385750"/>
            <a:ext cx="2335420" cy="108173"/>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Tree>
    <p:extLst>
      <p:ext uri="{BB962C8B-B14F-4D97-AF65-F5344CB8AC3E}">
        <p14:creationId xmlns:p14="http://schemas.microsoft.com/office/powerpoint/2010/main" val="304475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2">
            <a:extLst>
              <a:ext uri="{FF2B5EF4-FFF2-40B4-BE49-F238E27FC236}">
                <a16:creationId xmlns:a16="http://schemas.microsoft.com/office/drawing/2014/main" id="{91552CA0-C36D-4BE2-ADDD-44977FEAD1FF}"/>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ro-RO" sz="3200" dirty="0">
                <a:solidFill>
                  <a:srgbClr val="FFA500"/>
                </a:solidFill>
                <a:latin typeface="Arial Nova" panose="020B0504020202020204" pitchFamily="34" charset="0"/>
              </a:rPr>
              <a:t>Who am I</a:t>
            </a:r>
            <a:endParaRPr lang="en-US" sz="3200" dirty="0">
              <a:solidFill>
                <a:srgbClr val="FFA500"/>
              </a:solidFill>
              <a:latin typeface="Arial Nova" panose="020B0504020202020204" pitchFamily="34" charset="0"/>
            </a:endParaRPr>
          </a:p>
        </p:txBody>
      </p:sp>
      <p:sp>
        <p:nvSpPr>
          <p:cNvPr id="7" name="Rectangle 6">
            <a:extLst>
              <a:ext uri="{FF2B5EF4-FFF2-40B4-BE49-F238E27FC236}">
                <a16:creationId xmlns:a16="http://schemas.microsoft.com/office/drawing/2014/main" id="{A2DE4027-B887-47FA-AE5E-646E00890F4D}"/>
              </a:ext>
            </a:extLst>
          </p:cNvPr>
          <p:cNvSpPr/>
          <p:nvPr/>
        </p:nvSpPr>
        <p:spPr>
          <a:xfrm>
            <a:off x="392777" y="1039560"/>
            <a:ext cx="10725165" cy="2241447"/>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ro-RO" sz="1400" b="1" dirty="0">
                <a:solidFill>
                  <a:srgbClr val="FFA500"/>
                </a:solidFill>
                <a:latin typeface="Arial" panose="020B0604020202020204" pitchFamily="34" charset="0"/>
              </a:rPr>
              <a:t>I am Luca Andrei</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ro-RO" sz="1400" dirty="0">
                <a:solidFill>
                  <a:srgbClr val="000000"/>
                </a:solidFill>
                <a:latin typeface="Arial" panose="020B0604020202020204" pitchFamily="34" charset="0"/>
              </a:rPr>
              <a:t>I am part of the Continous Integration Team</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ro-RO" sz="1400" dirty="0">
                <a:solidFill>
                  <a:srgbClr val="000000"/>
                </a:solidFill>
                <a:latin typeface="Arial" panose="020B0604020202020204" pitchFamily="34" charset="0"/>
              </a:rPr>
              <a:t>Experienced</a:t>
            </a:r>
            <a:r>
              <a:rPr lang="ro-RO" sz="1600" dirty="0">
                <a:solidFill>
                  <a:srgbClr val="000000"/>
                </a:solidFill>
                <a:latin typeface="Arial" panose="020B0604020202020204" pitchFamily="34" charset="0"/>
              </a:rPr>
              <a:t> </a:t>
            </a:r>
            <a:r>
              <a:rPr lang="ro-RO" sz="1400" dirty="0">
                <a:solidFill>
                  <a:srgbClr val="000000"/>
                </a:solidFill>
                <a:latin typeface="Arial" panose="020B0604020202020204" pitchFamily="34" charset="0"/>
              </a:rPr>
              <a:t>using Git, Gerrit, Jenkins, GitHub for Honda Project</a:t>
            </a:r>
          </a:p>
          <a:p>
            <a:pPr marL="285750" indent="-285750" fontAlgn="base">
              <a:lnSpc>
                <a:spcPct val="200000"/>
              </a:lnSpc>
              <a:buFont typeface="Arial" panose="020B0604020202020204" pitchFamily="34" charset="0"/>
              <a:buChar char="›"/>
            </a:pPr>
            <a:r>
              <a:rPr lang="ro-RO" sz="1400" dirty="0">
                <a:solidFill>
                  <a:srgbClr val="000000"/>
                </a:solidFill>
                <a:latin typeface="Arial" panose="020B0604020202020204" pitchFamily="34" charset="0"/>
              </a:rPr>
              <a:t>My hobbies are 3D printing, CNC systems and reading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ro-RO" sz="1400" dirty="0">
                <a:solidFill>
                  <a:srgbClr val="000000"/>
                </a:solidFill>
                <a:latin typeface="Arial" panose="020B0604020202020204" pitchFamily="34" charset="0"/>
              </a:rPr>
              <a:t>You can contact me </a:t>
            </a:r>
            <a:r>
              <a:rPr lang="en-US" sz="1400" dirty="0">
                <a:solidFill>
                  <a:srgbClr val="000000"/>
                </a:solidFill>
                <a:latin typeface="Arial" panose="020B0604020202020204" pitchFamily="34" charset="0"/>
              </a:rPr>
              <a:t>on </a:t>
            </a:r>
            <a:r>
              <a:rPr lang="ro-RO" sz="1400" dirty="0">
                <a:solidFill>
                  <a:srgbClr val="000000"/>
                </a:solidFill>
                <a:latin typeface="Arial" panose="020B0604020202020204" pitchFamily="34" charset="0"/>
              </a:rPr>
              <a:t>teams (Luca Andrei04) if you encounter dificulties durring the training process.</a:t>
            </a:r>
          </a:p>
        </p:txBody>
      </p:sp>
      <p:sp>
        <p:nvSpPr>
          <p:cNvPr id="8" name="Fußzeilenplatzhalter 3">
            <a:extLst>
              <a:ext uri="{FF2B5EF4-FFF2-40B4-BE49-F238E27FC236}">
                <a16:creationId xmlns:a16="http://schemas.microsoft.com/office/drawing/2014/main" id="{9ADCED9C-DC92-4504-9CC9-EE368AD9DB00}"/>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pic>
        <p:nvPicPr>
          <p:cNvPr id="9" name="Picture 8">
            <a:extLst>
              <a:ext uri="{FF2B5EF4-FFF2-40B4-BE49-F238E27FC236}">
                <a16:creationId xmlns:a16="http://schemas.microsoft.com/office/drawing/2014/main" id="{E9F6118E-5672-4B47-8DEA-0EC671398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80196"/>
            <a:ext cx="2563373" cy="787910"/>
          </a:xfrm>
          <a:prstGeom prst="rect">
            <a:avLst/>
          </a:prstGeom>
        </p:spPr>
      </p:pic>
      <p:sp>
        <p:nvSpPr>
          <p:cNvPr id="11" name="Footer Placeholder 24">
            <a:extLst>
              <a:ext uri="{FF2B5EF4-FFF2-40B4-BE49-F238E27FC236}">
                <a16:creationId xmlns:a16="http://schemas.microsoft.com/office/drawing/2014/main" id="{57DD05BD-E384-4052-A56C-429F2EDE2532}"/>
              </a:ext>
            </a:extLst>
          </p:cNvPr>
          <p:cNvSpPr>
            <a:spLocks noGrp="1"/>
          </p:cNvSpPr>
          <p:nvPr>
            <p:ph type="ftr" sz="quarter" idx="11"/>
          </p:nvPr>
        </p:nvSpPr>
        <p:spPr>
          <a:xfrm>
            <a:off x="569167" y="6343582"/>
            <a:ext cx="2211354" cy="365125"/>
          </a:xfrm>
        </p:spPr>
        <p:txBody>
          <a:bodyPr/>
          <a:lstStyle/>
          <a:p>
            <a:r>
              <a:rPr lang="en-US" dirty="0"/>
              <a:t>CI FFM Team</a:t>
            </a:r>
          </a:p>
        </p:txBody>
      </p:sp>
      <p:sp>
        <p:nvSpPr>
          <p:cNvPr id="12" name="Titel 12">
            <a:extLst>
              <a:ext uri="{FF2B5EF4-FFF2-40B4-BE49-F238E27FC236}">
                <a16:creationId xmlns:a16="http://schemas.microsoft.com/office/drawing/2014/main" id="{1146AF34-37B4-4CC9-AC0E-0FAD01A15462}"/>
              </a:ext>
            </a:extLst>
          </p:cNvPr>
          <p:cNvSpPr txBox="1">
            <a:spLocks/>
          </p:cNvSpPr>
          <p:nvPr/>
        </p:nvSpPr>
        <p:spPr>
          <a:xfrm>
            <a:off x="392777" y="3881506"/>
            <a:ext cx="8353425" cy="530838"/>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ro-RO" sz="3200" dirty="0">
                <a:solidFill>
                  <a:srgbClr val="FFA500"/>
                </a:solidFill>
                <a:latin typeface="Arial Nova" panose="020B0504020202020204" pitchFamily="34" charset="0"/>
              </a:rPr>
              <a:t>Training Prerequisites</a:t>
            </a:r>
            <a:endParaRPr lang="en-US" sz="3200" dirty="0">
              <a:solidFill>
                <a:srgbClr val="FFA500"/>
              </a:solidFill>
              <a:latin typeface="Arial Nova" panose="020B0504020202020204" pitchFamily="34" charset="0"/>
            </a:endParaRPr>
          </a:p>
        </p:txBody>
      </p:sp>
      <p:sp>
        <p:nvSpPr>
          <p:cNvPr id="13" name="Rectangle 12">
            <a:extLst>
              <a:ext uri="{FF2B5EF4-FFF2-40B4-BE49-F238E27FC236}">
                <a16:creationId xmlns:a16="http://schemas.microsoft.com/office/drawing/2014/main" id="{111ADD6D-1693-4691-B351-3A5863EAC6CC}"/>
              </a:ext>
            </a:extLst>
          </p:cNvPr>
          <p:cNvSpPr/>
          <p:nvPr/>
        </p:nvSpPr>
        <p:spPr>
          <a:xfrm>
            <a:off x="390265" y="4508565"/>
            <a:ext cx="10725165" cy="975954"/>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ro-RO" sz="1400" dirty="0">
                <a:solidFill>
                  <a:srgbClr val="000000"/>
                </a:solidFill>
                <a:latin typeface="Arial" panose="020B0604020202020204" pitchFamily="34" charset="0"/>
              </a:rPr>
              <a:t>Git installed</a:t>
            </a:r>
          </a:p>
          <a:p>
            <a:pPr marL="285750" indent="-285750" fontAlgn="base">
              <a:lnSpc>
                <a:spcPct val="200000"/>
              </a:lnSpc>
              <a:buFont typeface="Arial" panose="020B0604020202020204" pitchFamily="34" charset="0"/>
              <a:buChar char="›"/>
            </a:pPr>
            <a:r>
              <a:rPr lang="ro-RO" sz="1400" dirty="0">
                <a:solidFill>
                  <a:srgbClr val="000000"/>
                </a:solidFill>
                <a:latin typeface="Arial" panose="020B0604020202020204" pitchFamily="34" charset="0"/>
              </a:rPr>
              <a:t>Github account</a:t>
            </a:r>
          </a:p>
        </p:txBody>
      </p:sp>
    </p:spTree>
    <p:extLst>
      <p:ext uri="{BB962C8B-B14F-4D97-AF65-F5344CB8AC3E}">
        <p14:creationId xmlns:p14="http://schemas.microsoft.com/office/powerpoint/2010/main" val="95158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a:cxnSpLocks/>
          </p:cNvCxnSpPr>
          <p:nvPr/>
        </p:nvCxnSpPr>
        <p:spPr>
          <a:xfrm>
            <a:off x="317241" y="5805548"/>
            <a:ext cx="4366726" cy="219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4EDFE80-5237-4F1A-9E1F-726246118A64}"/>
              </a:ext>
            </a:extLst>
          </p:cNvPr>
          <p:cNvSpPr/>
          <p:nvPr/>
        </p:nvSpPr>
        <p:spPr>
          <a:xfrm>
            <a:off x="7105475" y="2474752"/>
            <a:ext cx="1140903" cy="302004"/>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151636E-2009-49DB-AC69-ECFBBFACA816}"/>
              </a:ext>
            </a:extLst>
          </p:cNvPr>
          <p:cNvSpPr txBox="1"/>
          <p:nvPr/>
        </p:nvSpPr>
        <p:spPr>
          <a:xfrm>
            <a:off x="437355" y="960333"/>
            <a:ext cx="4366726" cy="4247317"/>
          </a:xfrm>
          <a:prstGeom prst="rect">
            <a:avLst/>
          </a:prstGeom>
          <a:noFill/>
        </p:spPr>
        <p:txBody>
          <a:bodyPr wrap="square" rtlCol="0">
            <a:spAutoFit/>
          </a:bodyPr>
          <a:lstStyle/>
          <a:p>
            <a:r>
              <a:rPr lang="en-US" dirty="0">
                <a:solidFill>
                  <a:schemeClr val="bg1"/>
                </a:solidFill>
              </a:rPr>
              <a:t>   The humanoid takes the decision to integrate his code into the project and he </a:t>
            </a:r>
            <a:r>
              <a:rPr lang="en-US" dirty="0">
                <a:solidFill>
                  <a:srgbClr val="FFA500"/>
                </a:solidFill>
              </a:rPr>
              <a:t>pushes</a:t>
            </a:r>
            <a:r>
              <a:rPr lang="en-US" dirty="0">
                <a:solidFill>
                  <a:schemeClr val="bg1"/>
                </a:solidFill>
              </a:rPr>
              <a:t> his changes with the help of </a:t>
            </a:r>
            <a:r>
              <a:rPr lang="en-US" dirty="0">
                <a:solidFill>
                  <a:srgbClr val="FFA500"/>
                </a:solidFill>
              </a:rPr>
              <a:t>Git</a:t>
            </a:r>
            <a:r>
              <a:rPr lang="en-US" dirty="0">
                <a:solidFill>
                  <a:schemeClr val="bg1"/>
                </a:solidFill>
              </a:rPr>
              <a:t>. </a:t>
            </a:r>
          </a:p>
          <a:p>
            <a:r>
              <a:rPr lang="en-US" dirty="0">
                <a:solidFill>
                  <a:schemeClr val="bg1"/>
                </a:solidFill>
              </a:rPr>
              <a:t>   This event creates a </a:t>
            </a:r>
            <a:r>
              <a:rPr lang="en-US" dirty="0">
                <a:solidFill>
                  <a:srgbClr val="FFA500"/>
                </a:solidFill>
              </a:rPr>
              <a:t>Gerrit</a:t>
            </a:r>
            <a:r>
              <a:rPr lang="en-US" dirty="0">
                <a:solidFill>
                  <a:schemeClr val="bg1"/>
                </a:solidFill>
              </a:rPr>
              <a:t> change page and triggers a series of </a:t>
            </a:r>
            <a:r>
              <a:rPr lang="en-US" dirty="0">
                <a:solidFill>
                  <a:srgbClr val="FFA500"/>
                </a:solidFill>
              </a:rPr>
              <a:t>automated tests </a:t>
            </a:r>
            <a:r>
              <a:rPr lang="en-US" dirty="0">
                <a:solidFill>
                  <a:schemeClr val="bg1"/>
                </a:solidFill>
              </a:rPr>
              <a:t>through </a:t>
            </a:r>
            <a:r>
              <a:rPr lang="en-US" dirty="0">
                <a:solidFill>
                  <a:srgbClr val="FFA500"/>
                </a:solidFill>
              </a:rPr>
              <a:t>Jenkins</a:t>
            </a:r>
            <a:r>
              <a:rPr lang="en-US" dirty="0">
                <a:solidFill>
                  <a:schemeClr val="bg1"/>
                </a:solidFill>
              </a:rPr>
              <a:t> jobs.</a:t>
            </a:r>
          </a:p>
          <a:p>
            <a:r>
              <a:rPr lang="en-US" dirty="0">
                <a:solidFill>
                  <a:schemeClr val="bg1"/>
                </a:solidFill>
              </a:rPr>
              <a:t>   After the tests are finished Gerrit will receive a response from Jenkins:</a:t>
            </a:r>
          </a:p>
          <a:p>
            <a:pPr marL="285750" indent="-285750">
              <a:buFont typeface="Arial" panose="020B0604020202020204" pitchFamily="34" charset="0"/>
              <a:buChar char="•"/>
            </a:pPr>
            <a:r>
              <a:rPr lang="en-US" dirty="0">
                <a:solidFill>
                  <a:schemeClr val="bg1"/>
                </a:solidFill>
              </a:rPr>
              <a:t>Passed (+1) </a:t>
            </a:r>
          </a:p>
          <a:p>
            <a:pPr marL="285750" indent="-285750">
              <a:buFont typeface="Arial" panose="020B0604020202020204" pitchFamily="34" charset="0"/>
              <a:buChar char="•"/>
            </a:pPr>
            <a:r>
              <a:rPr lang="en-US" dirty="0">
                <a:solidFill>
                  <a:schemeClr val="bg1"/>
                </a:solidFill>
              </a:rPr>
              <a:t>Failed (-1)</a:t>
            </a:r>
          </a:p>
          <a:p>
            <a:endParaRPr lang="en-US" dirty="0">
              <a:solidFill>
                <a:schemeClr val="bg1"/>
              </a:solidFill>
            </a:endParaRPr>
          </a:p>
          <a:p>
            <a:r>
              <a:rPr lang="en-US" dirty="0">
                <a:solidFill>
                  <a:schemeClr val="bg1"/>
                </a:solidFill>
              </a:rPr>
              <a:t>If the tests passed and the humanoid receives a positive review from another humanoid he can submit his changes into the remote repository.</a:t>
            </a:r>
          </a:p>
        </p:txBody>
      </p:sp>
      <p:sp>
        <p:nvSpPr>
          <p:cNvPr id="3" name="Rectangle 2">
            <a:extLst>
              <a:ext uri="{FF2B5EF4-FFF2-40B4-BE49-F238E27FC236}">
                <a16:creationId xmlns:a16="http://schemas.microsoft.com/office/drawing/2014/main" id="{996FB149-6C05-419F-93BE-A603C10A3272}"/>
              </a:ext>
            </a:extLst>
          </p:cNvPr>
          <p:cNvSpPr/>
          <p:nvPr/>
        </p:nvSpPr>
        <p:spPr>
          <a:xfrm>
            <a:off x="5157460" y="-13303"/>
            <a:ext cx="7240555"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9FD8B6C-DE72-4100-9A93-3544F64E2CBA}"/>
              </a:ext>
            </a:extLst>
          </p:cNvPr>
          <p:cNvPicPr>
            <a:picLocks noChangeAspect="1"/>
          </p:cNvPicPr>
          <p:nvPr/>
        </p:nvPicPr>
        <p:blipFill>
          <a:blip r:embed="rId4"/>
          <a:stretch>
            <a:fillRect/>
          </a:stretch>
        </p:blipFill>
        <p:spPr>
          <a:xfrm>
            <a:off x="5571212" y="1061795"/>
            <a:ext cx="5524319" cy="4597985"/>
          </a:xfrm>
          <a:prstGeom prst="rect">
            <a:avLst/>
          </a:prstGeom>
        </p:spPr>
      </p:pic>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392679" y="6381118"/>
            <a:ext cx="406544" cy="11283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20</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9015741" y="6385750"/>
            <a:ext cx="2219840" cy="108199"/>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262626"/>
                </a:solidFill>
              </a:rPr>
              <a:t>Luca Andrei © Continental AG</a:t>
            </a:r>
          </a:p>
        </p:txBody>
      </p:sp>
    </p:spTree>
    <p:extLst>
      <p:ext uri="{BB962C8B-B14F-4D97-AF65-F5344CB8AC3E}">
        <p14:creationId xmlns:p14="http://schemas.microsoft.com/office/powerpoint/2010/main" val="410947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B1577-D5CF-46F8-A5FD-53616BC9D135}"/>
              </a:ext>
            </a:extLst>
          </p:cNvPr>
          <p:cNvPicPr>
            <a:picLocks noChangeAspect="1"/>
          </p:cNvPicPr>
          <p:nvPr/>
        </p:nvPicPr>
        <p:blipFill>
          <a:blip r:embed="rId3">
            <a:alphaModFix amt="5000"/>
          </a:blip>
          <a:stretch>
            <a:fillRect/>
          </a:stretch>
        </p:blipFill>
        <p:spPr>
          <a:xfrm>
            <a:off x="502571" y="1538514"/>
            <a:ext cx="11276555" cy="4573375"/>
          </a:xfrm>
          <a:prstGeom prst="rect">
            <a:avLst/>
          </a:prstGeom>
        </p:spPr>
      </p:pic>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364687" y="6465098"/>
            <a:ext cx="434536"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21</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7" y="1039560"/>
            <a:ext cx="10725165" cy="4324774"/>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Introduction in CI/CD procesess </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2. </a:t>
            </a:r>
            <a:r>
              <a:rPr lang="ro-RO" dirty="0">
                <a:latin typeface="Arial" panose="020B0604020202020204" pitchFamily="34" charset="0"/>
              </a:rPr>
              <a:t>git </a:t>
            </a:r>
            <a:r>
              <a:rPr lang="ro-RO" sz="1400" dirty="0">
                <a:latin typeface="Arial" panose="020B0604020202020204" pitchFamily="34" charset="0"/>
              </a:rPr>
              <a:t>- A distributed version control system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ro-RO" dirty="0">
                <a:latin typeface="Arial" panose="020B0604020202020204" pitchFamily="34" charset="0"/>
              </a:rPr>
              <a:t>gerrit</a:t>
            </a:r>
            <a:r>
              <a:rPr lang="en-US" sz="1400" dirty="0">
                <a:latin typeface="Arial" panose="020B0604020202020204" pitchFamily="34" charset="0"/>
              </a:rPr>
              <a:t>​</a:t>
            </a:r>
            <a:r>
              <a:rPr lang="ro-RO" sz="1400" dirty="0">
                <a:latin typeface="Arial" panose="020B0604020202020204" pitchFamily="34" charset="0"/>
              </a:rPr>
              <a:t> - Web based code review and repository management for git.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ro-RO" dirty="0">
                <a:latin typeface="Arial" panose="020B0604020202020204" pitchFamily="34" charset="0"/>
              </a:rPr>
              <a:t>Github</a:t>
            </a:r>
            <a:r>
              <a:rPr lang="en-US" dirty="0">
                <a:latin typeface="Arial" panose="020B0604020202020204" pitchFamily="34" charset="0"/>
              </a:rPr>
              <a:t>​</a:t>
            </a:r>
            <a:r>
              <a:rPr lang="ro-RO" dirty="0">
                <a:latin typeface="Arial" panose="020B0604020202020204" pitchFamily="34" charset="0"/>
              </a:rPr>
              <a:t> </a:t>
            </a:r>
            <a:r>
              <a:rPr lang="ro-RO" sz="1400" dirty="0">
                <a:latin typeface="Arial" panose="020B0604020202020204" pitchFamily="34" charset="0"/>
              </a:rPr>
              <a:t>- git repository hosting service, web based interface for git.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ro-RO" dirty="0">
                <a:solidFill>
                  <a:srgbClr val="000000"/>
                </a:solidFill>
                <a:latin typeface="Arial" panose="020B0604020202020204" pitchFamily="34" charset="0"/>
              </a:rPr>
              <a:t>Jenkins </a:t>
            </a:r>
            <a:r>
              <a:rPr lang="ro-RO" sz="1400" dirty="0">
                <a:solidFill>
                  <a:srgbClr val="000000"/>
                </a:solidFill>
                <a:latin typeface="Arial" panose="020B0604020202020204" pitchFamily="34" charset="0"/>
              </a:rPr>
              <a:t>– Free and open source automation server. </a:t>
            </a:r>
            <a:endParaRPr lang="en-US" sz="1400"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ro-RO" i="0" dirty="0">
                <a:effectLst/>
                <a:latin typeface="Arial" panose="020B0604020202020204" pitchFamily="34" charset="0"/>
              </a:rPr>
              <a:t>6. CI/CD Workflow </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r>
              <a:rPr lang="ro-RO" sz="1600" b="1" dirty="0">
                <a:solidFill>
                  <a:srgbClr val="EB9903"/>
                </a:solidFill>
                <a:latin typeface="Arial" panose="020B0604020202020204" pitchFamily="34" charset="0"/>
              </a:rPr>
              <a:t>Questions</a:t>
            </a:r>
            <a:r>
              <a:rPr lang="ro-RO" sz="1200" b="1" dirty="0">
                <a:solidFill>
                  <a:srgbClr val="EB9903"/>
                </a:solidFill>
                <a:latin typeface="Arial" panose="020B0604020202020204" pitchFamily="34" charset="0"/>
              </a:rPr>
              <a:t> </a:t>
            </a:r>
            <a:r>
              <a:rPr lang="ro-RO" sz="1400" b="1" dirty="0">
                <a:solidFill>
                  <a:srgbClr val="EB9903"/>
                </a:solidFill>
                <a:latin typeface="Arial" panose="020B0604020202020204" pitchFamily="34" charset="0"/>
              </a:rPr>
              <a:t>(1</a:t>
            </a:r>
            <a:r>
              <a:rPr lang="en-US" sz="1400" b="1" dirty="0">
                <a:solidFill>
                  <a:srgbClr val="EB9903"/>
                </a:solidFill>
                <a:latin typeface="Arial" panose="020B0604020202020204" pitchFamily="34" charset="0"/>
              </a:rPr>
              <a:t>0</a:t>
            </a:r>
            <a:r>
              <a:rPr lang="ro-RO" sz="1400" b="1" dirty="0">
                <a:solidFill>
                  <a:srgbClr val="EB9903"/>
                </a:solidFill>
                <a:latin typeface="Arial" panose="020B0604020202020204" pitchFamily="34" charset="0"/>
              </a:rPr>
              <a:t> min)</a:t>
            </a:r>
          </a:p>
          <a:p>
            <a:pPr marL="285750" indent="-285750" fontAlgn="base">
              <a:lnSpc>
                <a:spcPct val="200000"/>
              </a:lnSpc>
              <a:buFont typeface="Arial" panose="020B0604020202020204" pitchFamily="34" charset="0"/>
              <a:buChar char="›"/>
            </a:pPr>
            <a:r>
              <a:rPr lang="ro-RO" sz="1600" b="1" i="0" dirty="0">
                <a:solidFill>
                  <a:srgbClr val="000000"/>
                </a:solidFill>
                <a:effectLst/>
                <a:latin typeface="Arial" panose="020B0604020202020204" pitchFamily="34" charset="0"/>
              </a:rPr>
              <a:t>Break</a:t>
            </a:r>
            <a:r>
              <a:rPr lang="ro-RO" sz="1200" b="0" i="0" dirty="0">
                <a:solidFill>
                  <a:srgbClr val="000000"/>
                </a:solidFill>
                <a:effectLst/>
                <a:latin typeface="Arial" panose="020B0604020202020204" pitchFamily="34" charset="0"/>
              </a:rPr>
              <a:t> </a:t>
            </a:r>
            <a:r>
              <a:rPr lang="ro-RO" sz="1400" b="0" i="0" dirty="0">
                <a:solidFill>
                  <a:srgbClr val="000000"/>
                </a:solidFill>
                <a:effectLst/>
                <a:latin typeface="Arial" panose="020B0604020202020204" pitchFamily="34" charset="0"/>
              </a:rPr>
              <a:t>(20 min)</a:t>
            </a:r>
            <a:endParaRPr lang="ro-RO" sz="12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3477777782"/>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3"/>
            <a:extLst>
              <a:ext uri="{FF2B5EF4-FFF2-40B4-BE49-F238E27FC236}">
                <a16:creationId xmlns:a16="http://schemas.microsoft.com/office/drawing/2014/main" id="{F6EE0987-7E64-47DE-860C-3046D0C50EED}"/>
              </a:ext>
            </a:extLst>
          </p:cNvPr>
          <p:cNvSpPr/>
          <p:nvPr/>
        </p:nvSpPr>
        <p:spPr>
          <a:xfrm>
            <a:off x="4742543" y="5477329"/>
            <a:ext cx="2238829" cy="546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START BREAK</a:t>
            </a:r>
            <a:endParaRPr lang="en-US" dirty="0"/>
          </a:p>
        </p:txBody>
      </p:sp>
      <p:pic>
        <p:nvPicPr>
          <p:cNvPr id="8" name="Picture 7" descr="A picture containing clipart&#10;&#10;Description automatically generated">
            <a:extLst>
              <a:ext uri="{FF2B5EF4-FFF2-40B4-BE49-F238E27FC236}">
                <a16:creationId xmlns:a16="http://schemas.microsoft.com/office/drawing/2014/main" id="{4A642E0E-9E1F-458C-9659-03D692ABD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400" y="1124857"/>
            <a:ext cx="6565114" cy="3946962"/>
          </a:xfrm>
          <a:prstGeom prst="rect">
            <a:avLst/>
          </a:prstGeom>
        </p:spPr>
      </p:pic>
    </p:spTree>
    <p:extLst>
      <p:ext uri="{BB962C8B-B14F-4D97-AF65-F5344CB8AC3E}">
        <p14:creationId xmlns:p14="http://schemas.microsoft.com/office/powerpoint/2010/main" val="3895754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8"/>
            <a:ext cx="563641"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23</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8" y="869950"/>
            <a:ext cx="10725165" cy="6100388"/>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1. </a:t>
            </a:r>
            <a:r>
              <a:rPr lang="ro-RO" b="1" dirty="0">
                <a:solidFill>
                  <a:srgbClr val="EB9903"/>
                </a:solidFill>
                <a:latin typeface="Arial" panose="020B0604020202020204" pitchFamily="34" charset="0"/>
              </a:rPr>
              <a:t>git installation</a:t>
            </a:r>
            <a:r>
              <a:rPr lang="ro-RO" dirty="0">
                <a:solidFill>
                  <a:srgbClr val="EB9903"/>
                </a:solidFill>
                <a:latin typeface="Arial" panose="020B0604020202020204" pitchFamily="34" charset="0"/>
              </a:rPr>
              <a:t> </a:t>
            </a:r>
            <a:r>
              <a:rPr lang="ro-RO" b="1" dirty="0">
                <a:solidFill>
                  <a:srgbClr val="EB9903"/>
                </a:solidFill>
                <a:latin typeface="Arial" panose="020B0604020202020204" pitchFamily="34" charset="0"/>
              </a:rPr>
              <a:t>(</a:t>
            </a:r>
            <a:r>
              <a:rPr lang="ro-RO" b="1" dirty="0">
                <a:solidFill>
                  <a:srgbClr val="EB9903"/>
                </a:solidFill>
                <a:latin typeface="Arial" panose="020B0604020202020204" pitchFamily="34" charset="0"/>
                <a:hlinkClick r:id="rId4">
                  <a:extLst>
                    <a:ext uri="{A12FA001-AC4F-418D-AE19-62706E023703}">
                      <ahyp:hlinkClr xmlns:ahyp="http://schemas.microsoft.com/office/drawing/2018/hyperlinkcolor" val="tx"/>
                    </a:ext>
                  </a:extLst>
                </a:hlinkClick>
              </a:rPr>
              <a:t>goto </a:t>
            </a:r>
            <a:r>
              <a:rPr lang="en-US" b="1" dirty="0">
                <a:solidFill>
                  <a:srgbClr val="EB9903"/>
                </a:solidFill>
                <a:latin typeface="Arial" panose="020B0604020202020204" pitchFamily="34" charset="0"/>
                <a:hlinkClick r:id="rId4">
                  <a:extLst>
                    <a:ext uri="{A12FA001-AC4F-418D-AE19-62706E023703}">
                      <ahyp:hlinkClr xmlns:ahyp="http://schemas.microsoft.com/office/drawing/2018/hyperlinkcolor" val="tx"/>
                    </a:ext>
                  </a:extLst>
                </a:hlinkClick>
              </a:rPr>
              <a:t>:</a:t>
            </a:r>
            <a:r>
              <a:rPr lang="en-US" b="1" dirty="0" err="1">
                <a:solidFill>
                  <a:srgbClr val="EB9903"/>
                </a:solidFill>
                <a:latin typeface="Arial" panose="020B0604020202020204" pitchFamily="34" charset="0"/>
                <a:hlinkClick r:id="rId4">
                  <a:extLst>
                    <a:ext uri="{A12FA001-AC4F-418D-AE19-62706E023703}">
                      <ahyp:hlinkClr xmlns:ahyp="http://schemas.microsoft.com/office/drawing/2018/hyperlinkcolor" val="tx"/>
                    </a:ext>
                  </a:extLst>
                </a:hlinkClick>
              </a:rPr>
              <a:t>Git_First_Installation</a:t>
            </a:r>
            <a:r>
              <a:rPr lang="en-US" b="1" dirty="0">
                <a:solidFill>
                  <a:srgbClr val="EB9903"/>
                </a:solidFill>
                <a:latin typeface="Arial" panose="020B0604020202020204" pitchFamily="34" charset="0"/>
              </a:rPr>
              <a:t>)</a:t>
            </a:r>
            <a:endParaRPr lang="en-US" sz="1400" b="1" dirty="0">
              <a:solidFill>
                <a:srgbClr val="EB9903"/>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2. git configuration (</a:t>
            </a:r>
            <a:r>
              <a:rPr lang="en-US" dirty="0">
                <a:latin typeface="Arial" panose="020B0604020202020204" pitchFamily="34" charset="0"/>
                <a:hlinkClick r:id="rId5">
                  <a:extLst>
                    <a:ext uri="{A12FA001-AC4F-418D-AE19-62706E023703}">
                      <ahyp:hlinkClr xmlns:ahyp="http://schemas.microsoft.com/office/drawing/2018/hyperlinkcolor" val="tx"/>
                    </a:ext>
                  </a:extLst>
                </a:hlinkClick>
              </a:rPr>
              <a:t>goto :</a:t>
            </a:r>
            <a:r>
              <a:rPr lang="en-US" dirty="0" err="1">
                <a:latin typeface="Arial" panose="020B0604020202020204" pitchFamily="34" charset="0"/>
                <a:hlinkClick r:id="rId5">
                  <a:extLst>
                    <a:ext uri="{A12FA001-AC4F-418D-AE19-62706E023703}">
                      <ahyp:hlinkClr xmlns:ahyp="http://schemas.microsoft.com/office/drawing/2018/hyperlinkcolor" val="tx"/>
                    </a:ext>
                  </a:extLst>
                </a:hlinkClick>
              </a:rPr>
              <a:t>Git_First_Configuration</a:t>
            </a:r>
            <a:r>
              <a:rPr lang="en-US"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local </a:t>
            </a:r>
            <a:r>
              <a:rPr lang="en-US" dirty="0" err="1">
                <a:latin typeface="Arial" panose="020B0604020202020204" pitchFamily="34" charset="0"/>
              </a:rPr>
              <a:t>utilizand</a:t>
            </a:r>
            <a:r>
              <a:rPr lang="en-US" dirty="0">
                <a:latin typeface="Arial" panose="020B0604020202020204" pitchFamily="34" charset="0"/>
              </a:rPr>
              <a:t> Git Bash</a:t>
            </a: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a:t>
            </a:r>
            <a:r>
              <a:rPr lang="en-US" dirty="0" err="1">
                <a:latin typeface="Arial" panose="020B0604020202020204" pitchFamily="34" charset="0"/>
              </a:rPr>
              <a:t>interfata</a:t>
            </a:r>
            <a:r>
              <a:rPr lang="en-US" dirty="0">
                <a:latin typeface="Arial" panose="020B0604020202020204" pitchFamily="34" charset="0"/>
              </a:rPr>
              <a:t> GitHub</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en-US" dirty="0" err="1">
                <a:solidFill>
                  <a:srgbClr val="000000"/>
                </a:solidFill>
                <a:latin typeface="Arial" panose="020B0604020202020204" pitchFamily="34" charset="0"/>
              </a:rPr>
              <a:t>Clonarea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din GitHub</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6. </a:t>
            </a:r>
            <a:r>
              <a:rPr lang="en-US" dirty="0" err="1">
                <a:solidFill>
                  <a:srgbClr val="000000"/>
                </a:solidFill>
                <a:latin typeface="Arial" panose="020B0604020202020204" pitchFamily="34" charset="0"/>
              </a:rPr>
              <a:t>Adaugarea</a:t>
            </a:r>
            <a:r>
              <a:rPr lang="en-US" dirty="0">
                <a:solidFill>
                  <a:srgbClr val="000000"/>
                </a:solidFill>
                <a:latin typeface="Arial" panose="020B0604020202020204" pitchFamily="34" charset="0"/>
              </a:rPr>
              <a:t> / </a:t>
            </a:r>
            <a:r>
              <a:rPr lang="en-US" dirty="0" err="1">
                <a:solidFill>
                  <a:srgbClr val="000000"/>
                </a:solidFill>
                <a:latin typeface="Arial" panose="020B0604020202020204" pitchFamily="34" charset="0"/>
              </a:rPr>
              <a:t>Modificarea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fisier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7. </a:t>
            </a:r>
            <a:r>
              <a:rPr lang="en-US" dirty="0" err="1">
                <a:solidFill>
                  <a:srgbClr val="000000"/>
                </a:solidFill>
                <a:latin typeface="Arial" panose="020B0604020202020204" pitchFamily="34" charset="0"/>
              </a:rPr>
              <a:t>Rezolvarea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conflictelor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8. Short Quiz</a:t>
            </a:r>
          </a:p>
          <a:p>
            <a:pPr marL="285750" indent="-285750" fontAlgn="base">
              <a:lnSpc>
                <a:spcPct val="200000"/>
              </a:lnSpc>
              <a:buFont typeface="Arial" panose="020B0604020202020204" pitchFamily="34" charset="0"/>
              <a:buChar char="›"/>
            </a:pPr>
            <a:r>
              <a:rPr lang="ro-RO" dirty="0">
                <a:latin typeface="Arial" panose="020B0604020202020204" pitchFamily="34" charset="0"/>
              </a:rPr>
              <a:t>Questions</a:t>
            </a:r>
            <a:r>
              <a:rPr lang="ro-RO" sz="1400" dirty="0">
                <a:latin typeface="Arial" panose="020B0604020202020204" pitchFamily="34" charset="0"/>
              </a:rPr>
              <a:t> </a:t>
            </a:r>
            <a:r>
              <a:rPr lang="ro-RO" sz="1600" dirty="0">
                <a:latin typeface="Arial" panose="020B0604020202020204" pitchFamily="34" charset="0"/>
              </a:rPr>
              <a:t>(1</a:t>
            </a:r>
            <a:r>
              <a:rPr lang="en-US" sz="1600" dirty="0">
                <a:latin typeface="Arial" panose="020B0604020202020204" pitchFamily="34" charset="0"/>
              </a:rPr>
              <a:t>0</a:t>
            </a:r>
            <a:r>
              <a:rPr lang="ro-RO" sz="1600" dirty="0">
                <a:latin typeface="Arial" panose="020B0604020202020204" pitchFamily="34" charset="0"/>
              </a:rPr>
              <a:t> min)</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endParaRPr lang="ro-RO" dirty="0">
              <a:solidFill>
                <a:srgbClr val="000000"/>
              </a:solidFill>
              <a:latin typeface="Arial" panose="020B0604020202020204" pitchFamily="34" charset="0"/>
            </a:endParaRPr>
          </a:p>
        </p:txBody>
      </p:sp>
    </p:spTree>
    <p:extLst>
      <p:ext uri="{BB962C8B-B14F-4D97-AF65-F5344CB8AC3E}">
        <p14:creationId xmlns:p14="http://schemas.microsoft.com/office/powerpoint/2010/main" val="301627256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8"/>
            <a:ext cx="563641"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24</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8" y="869950"/>
            <a:ext cx="10725165" cy="6100388"/>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git installation (</a:t>
            </a:r>
            <a:r>
              <a:rPr lang="ro-RO" dirty="0">
                <a:latin typeface="Arial" panose="020B0604020202020204" pitchFamily="34" charset="0"/>
                <a:hlinkClick r:id="rId4">
                  <a:extLst>
                    <a:ext uri="{A12FA001-AC4F-418D-AE19-62706E023703}">
                      <ahyp:hlinkClr xmlns:ahyp="http://schemas.microsoft.com/office/drawing/2018/hyperlinkcolor" val="tx"/>
                    </a:ext>
                  </a:extLst>
                </a:hlinkClick>
              </a:rPr>
              <a:t>goto </a:t>
            </a:r>
            <a:r>
              <a:rPr lang="en-US" dirty="0">
                <a:latin typeface="Arial" panose="020B0604020202020204" pitchFamily="34" charset="0"/>
                <a:hlinkClick r:id="rId4">
                  <a:extLst>
                    <a:ext uri="{A12FA001-AC4F-418D-AE19-62706E023703}">
                      <ahyp:hlinkClr xmlns:ahyp="http://schemas.microsoft.com/office/drawing/2018/hyperlinkcolor" val="tx"/>
                    </a:ext>
                  </a:extLst>
                </a:hlinkClick>
              </a:rPr>
              <a:t>:</a:t>
            </a:r>
            <a:r>
              <a:rPr lang="en-US" dirty="0" err="1">
                <a:latin typeface="Arial" panose="020B0604020202020204" pitchFamily="34" charset="0"/>
                <a:hlinkClick r:id="rId4">
                  <a:extLst>
                    <a:ext uri="{A12FA001-AC4F-418D-AE19-62706E023703}">
                      <ahyp:hlinkClr xmlns:ahyp="http://schemas.microsoft.com/office/drawing/2018/hyperlinkcolor" val="tx"/>
                    </a:ext>
                  </a:extLst>
                </a:hlinkClick>
              </a:rPr>
              <a:t>Git_First_Installation</a:t>
            </a:r>
            <a:r>
              <a:rPr lang="en-US" dirty="0">
                <a:latin typeface="Arial" panose="020B0604020202020204" pitchFamily="34" charset="0"/>
              </a:rPr>
              <a:t>)</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2. git configuration (</a:t>
            </a:r>
            <a:r>
              <a:rPr lang="en-US" b="1" dirty="0">
                <a:solidFill>
                  <a:srgbClr val="EB9903"/>
                </a:solidFill>
                <a:latin typeface="Arial" panose="020B0604020202020204" pitchFamily="34" charset="0"/>
                <a:hlinkClick r:id="rId5">
                  <a:extLst>
                    <a:ext uri="{A12FA001-AC4F-418D-AE19-62706E023703}">
                      <ahyp:hlinkClr xmlns:ahyp="http://schemas.microsoft.com/office/drawing/2018/hyperlinkcolor" val="tx"/>
                    </a:ext>
                  </a:extLst>
                </a:hlinkClick>
              </a:rPr>
              <a:t>goto :</a:t>
            </a:r>
            <a:r>
              <a:rPr lang="en-US" b="1" dirty="0" err="1">
                <a:solidFill>
                  <a:srgbClr val="EB9903"/>
                </a:solidFill>
                <a:latin typeface="Arial" panose="020B0604020202020204" pitchFamily="34" charset="0"/>
                <a:hlinkClick r:id="rId5">
                  <a:extLst>
                    <a:ext uri="{A12FA001-AC4F-418D-AE19-62706E023703}">
                      <ahyp:hlinkClr xmlns:ahyp="http://schemas.microsoft.com/office/drawing/2018/hyperlinkcolor" val="tx"/>
                    </a:ext>
                  </a:extLst>
                </a:hlinkClick>
              </a:rPr>
              <a:t>Git_First_Configuration</a:t>
            </a:r>
            <a:r>
              <a:rPr lang="en-US" b="1" dirty="0">
                <a:solidFill>
                  <a:srgbClr val="EB9903"/>
                </a:solidFill>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local </a:t>
            </a:r>
            <a:r>
              <a:rPr lang="en-US" dirty="0" err="1">
                <a:latin typeface="Arial" panose="020B0604020202020204" pitchFamily="34" charset="0"/>
              </a:rPr>
              <a:t>utilizand</a:t>
            </a:r>
            <a:r>
              <a:rPr lang="en-US" dirty="0">
                <a:latin typeface="Arial" panose="020B0604020202020204" pitchFamily="34" charset="0"/>
              </a:rPr>
              <a:t> Git Bash</a:t>
            </a: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a:t>
            </a:r>
            <a:r>
              <a:rPr lang="en-US" dirty="0" err="1">
                <a:latin typeface="Arial" panose="020B0604020202020204" pitchFamily="34" charset="0"/>
              </a:rPr>
              <a:t>interfata</a:t>
            </a:r>
            <a:r>
              <a:rPr lang="en-US" dirty="0">
                <a:latin typeface="Arial" panose="020B0604020202020204" pitchFamily="34" charset="0"/>
              </a:rPr>
              <a:t> GitHub</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en-US" dirty="0" err="1">
                <a:solidFill>
                  <a:srgbClr val="000000"/>
                </a:solidFill>
                <a:latin typeface="Arial" panose="020B0604020202020204" pitchFamily="34" charset="0"/>
              </a:rPr>
              <a:t>Clonarea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din GitHub</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6. </a:t>
            </a:r>
            <a:r>
              <a:rPr lang="en-US" dirty="0" err="1">
                <a:solidFill>
                  <a:srgbClr val="000000"/>
                </a:solidFill>
                <a:latin typeface="Arial" panose="020B0604020202020204" pitchFamily="34" charset="0"/>
              </a:rPr>
              <a:t>Adaugarea</a:t>
            </a:r>
            <a:r>
              <a:rPr lang="en-US" dirty="0">
                <a:solidFill>
                  <a:srgbClr val="000000"/>
                </a:solidFill>
                <a:latin typeface="Arial" panose="020B0604020202020204" pitchFamily="34" charset="0"/>
              </a:rPr>
              <a:t> / </a:t>
            </a:r>
            <a:r>
              <a:rPr lang="en-US" dirty="0" err="1">
                <a:solidFill>
                  <a:srgbClr val="000000"/>
                </a:solidFill>
                <a:latin typeface="Arial" panose="020B0604020202020204" pitchFamily="34" charset="0"/>
              </a:rPr>
              <a:t>Modificarea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fisier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7. </a:t>
            </a:r>
            <a:r>
              <a:rPr lang="en-US" dirty="0" err="1">
                <a:solidFill>
                  <a:srgbClr val="000000"/>
                </a:solidFill>
                <a:latin typeface="Arial" panose="020B0604020202020204" pitchFamily="34" charset="0"/>
              </a:rPr>
              <a:t>Rezolvarea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conflictelor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8. Short Quiz</a:t>
            </a:r>
          </a:p>
          <a:p>
            <a:pPr marL="285750" indent="-285750" fontAlgn="base">
              <a:lnSpc>
                <a:spcPct val="200000"/>
              </a:lnSpc>
              <a:buFont typeface="Arial" panose="020B0604020202020204" pitchFamily="34" charset="0"/>
              <a:buChar char="›"/>
            </a:pPr>
            <a:r>
              <a:rPr lang="ro-RO" dirty="0">
                <a:latin typeface="Arial" panose="020B0604020202020204" pitchFamily="34" charset="0"/>
              </a:rPr>
              <a:t>Questions</a:t>
            </a:r>
            <a:r>
              <a:rPr lang="ro-RO" sz="1400" dirty="0">
                <a:latin typeface="Arial" panose="020B0604020202020204" pitchFamily="34" charset="0"/>
              </a:rPr>
              <a:t> </a:t>
            </a:r>
            <a:r>
              <a:rPr lang="ro-RO" sz="1600" dirty="0">
                <a:latin typeface="Arial" panose="020B0604020202020204" pitchFamily="34" charset="0"/>
              </a:rPr>
              <a:t>(1</a:t>
            </a:r>
            <a:r>
              <a:rPr lang="en-US" sz="1600" dirty="0">
                <a:latin typeface="Arial" panose="020B0604020202020204" pitchFamily="34" charset="0"/>
              </a:rPr>
              <a:t>0</a:t>
            </a:r>
            <a:r>
              <a:rPr lang="ro-RO" sz="1600" dirty="0">
                <a:latin typeface="Arial" panose="020B0604020202020204" pitchFamily="34" charset="0"/>
              </a:rPr>
              <a:t> min)</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endParaRPr lang="ro-RO" dirty="0">
              <a:solidFill>
                <a:srgbClr val="000000"/>
              </a:solidFill>
              <a:latin typeface="Arial" panose="020B0604020202020204" pitchFamily="34" charset="0"/>
            </a:endParaRPr>
          </a:p>
        </p:txBody>
      </p:sp>
    </p:spTree>
    <p:extLst>
      <p:ext uri="{BB962C8B-B14F-4D97-AF65-F5344CB8AC3E}">
        <p14:creationId xmlns:p14="http://schemas.microsoft.com/office/powerpoint/2010/main" val="1470943565"/>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8"/>
            <a:ext cx="563641"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25</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8" y="869950"/>
            <a:ext cx="10725165" cy="6100388"/>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git installation (</a:t>
            </a:r>
            <a:r>
              <a:rPr lang="ro-RO" dirty="0">
                <a:latin typeface="Arial" panose="020B0604020202020204" pitchFamily="34" charset="0"/>
                <a:hlinkClick r:id="rId4">
                  <a:extLst>
                    <a:ext uri="{A12FA001-AC4F-418D-AE19-62706E023703}">
                      <ahyp:hlinkClr xmlns:ahyp="http://schemas.microsoft.com/office/drawing/2018/hyperlinkcolor" val="tx"/>
                    </a:ext>
                  </a:extLst>
                </a:hlinkClick>
              </a:rPr>
              <a:t>goto </a:t>
            </a:r>
            <a:r>
              <a:rPr lang="en-US" dirty="0">
                <a:latin typeface="Arial" panose="020B0604020202020204" pitchFamily="34" charset="0"/>
                <a:hlinkClick r:id="rId4">
                  <a:extLst>
                    <a:ext uri="{A12FA001-AC4F-418D-AE19-62706E023703}">
                      <ahyp:hlinkClr xmlns:ahyp="http://schemas.microsoft.com/office/drawing/2018/hyperlinkcolor" val="tx"/>
                    </a:ext>
                  </a:extLst>
                </a:hlinkClick>
              </a:rPr>
              <a:t>:</a:t>
            </a:r>
            <a:r>
              <a:rPr lang="en-US" dirty="0" err="1">
                <a:latin typeface="Arial" panose="020B0604020202020204" pitchFamily="34" charset="0"/>
                <a:hlinkClick r:id="rId4">
                  <a:extLst>
                    <a:ext uri="{A12FA001-AC4F-418D-AE19-62706E023703}">
                      <ahyp:hlinkClr xmlns:ahyp="http://schemas.microsoft.com/office/drawing/2018/hyperlinkcolor" val="tx"/>
                    </a:ext>
                  </a:extLst>
                </a:hlinkClick>
              </a:rPr>
              <a:t>Git_First_Installation</a:t>
            </a:r>
            <a:r>
              <a:rPr lang="en-US" dirty="0">
                <a:latin typeface="Arial" panose="020B0604020202020204" pitchFamily="34" charset="0"/>
              </a:rPr>
              <a:t>)</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2. git configuration (</a:t>
            </a:r>
            <a:r>
              <a:rPr lang="en-US" dirty="0">
                <a:latin typeface="Arial" panose="020B0604020202020204" pitchFamily="34" charset="0"/>
                <a:hlinkClick r:id="rId5">
                  <a:extLst>
                    <a:ext uri="{A12FA001-AC4F-418D-AE19-62706E023703}">
                      <ahyp:hlinkClr xmlns:ahyp="http://schemas.microsoft.com/office/drawing/2018/hyperlinkcolor" val="tx"/>
                    </a:ext>
                  </a:extLst>
                </a:hlinkClick>
              </a:rPr>
              <a:t>goto :</a:t>
            </a:r>
            <a:r>
              <a:rPr lang="en-US" dirty="0" err="1">
                <a:latin typeface="Arial" panose="020B0604020202020204" pitchFamily="34" charset="0"/>
                <a:hlinkClick r:id="rId5">
                  <a:extLst>
                    <a:ext uri="{A12FA001-AC4F-418D-AE19-62706E023703}">
                      <ahyp:hlinkClr xmlns:ahyp="http://schemas.microsoft.com/office/drawing/2018/hyperlinkcolor" val="tx"/>
                    </a:ext>
                  </a:extLst>
                </a:hlinkClick>
              </a:rPr>
              <a:t>Git_First_Configuration</a:t>
            </a:r>
            <a:r>
              <a:rPr lang="en-US" dirty="0">
                <a:latin typeface="Arial" panose="020B0604020202020204" pitchFamily="34" charset="0"/>
              </a:rPr>
              <a:t>)</a:t>
            </a:r>
          </a:p>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3. </a:t>
            </a:r>
            <a:r>
              <a:rPr lang="en-US" b="1" dirty="0" err="1">
                <a:solidFill>
                  <a:srgbClr val="EB9903"/>
                </a:solidFill>
                <a:latin typeface="Arial" panose="020B0604020202020204" pitchFamily="34" charset="0"/>
              </a:rPr>
              <a:t>Crearea</a:t>
            </a:r>
            <a:r>
              <a:rPr lang="en-US" b="1" dirty="0">
                <a:solidFill>
                  <a:srgbClr val="EB9903"/>
                </a:solidFill>
                <a:latin typeface="Arial" panose="020B0604020202020204" pitchFamily="34" charset="0"/>
              </a:rPr>
              <a:t> </a:t>
            </a:r>
            <a:r>
              <a:rPr lang="en-US" b="1" dirty="0" err="1">
                <a:solidFill>
                  <a:srgbClr val="EB9903"/>
                </a:solidFill>
                <a:latin typeface="Arial" panose="020B0604020202020204" pitchFamily="34" charset="0"/>
              </a:rPr>
              <a:t>unui</a:t>
            </a:r>
            <a:r>
              <a:rPr lang="en-US" b="1" dirty="0">
                <a:solidFill>
                  <a:srgbClr val="EB9903"/>
                </a:solidFill>
                <a:latin typeface="Arial" panose="020B0604020202020204" pitchFamily="34" charset="0"/>
              </a:rPr>
              <a:t> repository local </a:t>
            </a:r>
            <a:r>
              <a:rPr lang="en-US" b="1" dirty="0" err="1">
                <a:solidFill>
                  <a:srgbClr val="EB9903"/>
                </a:solidFill>
                <a:latin typeface="Arial" panose="020B0604020202020204" pitchFamily="34" charset="0"/>
              </a:rPr>
              <a:t>utilizand</a:t>
            </a:r>
            <a:r>
              <a:rPr lang="en-US" b="1" dirty="0">
                <a:solidFill>
                  <a:srgbClr val="EB9903"/>
                </a:solidFill>
                <a:latin typeface="Arial" panose="020B0604020202020204" pitchFamily="34" charset="0"/>
              </a:rPr>
              <a:t> Git Bash</a:t>
            </a: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a:t>
            </a:r>
            <a:r>
              <a:rPr lang="en-US" dirty="0" err="1">
                <a:latin typeface="Arial" panose="020B0604020202020204" pitchFamily="34" charset="0"/>
              </a:rPr>
              <a:t>interfata</a:t>
            </a:r>
            <a:r>
              <a:rPr lang="en-US" dirty="0">
                <a:latin typeface="Arial" panose="020B0604020202020204" pitchFamily="34" charset="0"/>
              </a:rPr>
              <a:t> GitHub</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en-US" dirty="0" err="1">
                <a:solidFill>
                  <a:srgbClr val="000000"/>
                </a:solidFill>
                <a:latin typeface="Arial" panose="020B0604020202020204" pitchFamily="34" charset="0"/>
              </a:rPr>
              <a:t>Clonarea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din GitHub</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6. </a:t>
            </a:r>
            <a:r>
              <a:rPr lang="en-US" dirty="0" err="1">
                <a:solidFill>
                  <a:srgbClr val="000000"/>
                </a:solidFill>
                <a:latin typeface="Arial" panose="020B0604020202020204" pitchFamily="34" charset="0"/>
              </a:rPr>
              <a:t>Adaugarea</a:t>
            </a:r>
            <a:r>
              <a:rPr lang="en-US" dirty="0">
                <a:solidFill>
                  <a:srgbClr val="000000"/>
                </a:solidFill>
                <a:latin typeface="Arial" panose="020B0604020202020204" pitchFamily="34" charset="0"/>
              </a:rPr>
              <a:t> / </a:t>
            </a:r>
            <a:r>
              <a:rPr lang="en-US" dirty="0" err="1">
                <a:solidFill>
                  <a:srgbClr val="000000"/>
                </a:solidFill>
                <a:latin typeface="Arial" panose="020B0604020202020204" pitchFamily="34" charset="0"/>
              </a:rPr>
              <a:t>Modificarea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fisier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7. </a:t>
            </a:r>
            <a:r>
              <a:rPr lang="en-US" dirty="0" err="1">
                <a:solidFill>
                  <a:srgbClr val="000000"/>
                </a:solidFill>
                <a:latin typeface="Arial" panose="020B0604020202020204" pitchFamily="34" charset="0"/>
              </a:rPr>
              <a:t>Rezolvarea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conflictelor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8. Short Quiz</a:t>
            </a:r>
          </a:p>
          <a:p>
            <a:pPr marL="285750" indent="-285750" fontAlgn="base">
              <a:lnSpc>
                <a:spcPct val="200000"/>
              </a:lnSpc>
              <a:buFont typeface="Arial" panose="020B0604020202020204" pitchFamily="34" charset="0"/>
              <a:buChar char="›"/>
            </a:pPr>
            <a:r>
              <a:rPr lang="ro-RO" dirty="0">
                <a:latin typeface="Arial" panose="020B0604020202020204" pitchFamily="34" charset="0"/>
              </a:rPr>
              <a:t>Questions</a:t>
            </a:r>
            <a:r>
              <a:rPr lang="ro-RO" sz="1400" dirty="0">
                <a:latin typeface="Arial" panose="020B0604020202020204" pitchFamily="34" charset="0"/>
              </a:rPr>
              <a:t> </a:t>
            </a:r>
            <a:r>
              <a:rPr lang="ro-RO" sz="1600" dirty="0">
                <a:latin typeface="Arial" panose="020B0604020202020204" pitchFamily="34" charset="0"/>
              </a:rPr>
              <a:t>(1</a:t>
            </a:r>
            <a:r>
              <a:rPr lang="en-US" sz="1600" dirty="0">
                <a:latin typeface="Arial" panose="020B0604020202020204" pitchFamily="34" charset="0"/>
              </a:rPr>
              <a:t>0</a:t>
            </a:r>
            <a:r>
              <a:rPr lang="ro-RO" sz="1600" dirty="0">
                <a:latin typeface="Arial" panose="020B0604020202020204" pitchFamily="34" charset="0"/>
              </a:rPr>
              <a:t> min)</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endParaRPr lang="ro-RO" dirty="0">
              <a:solidFill>
                <a:srgbClr val="000000"/>
              </a:solidFill>
              <a:latin typeface="Arial" panose="020B0604020202020204" pitchFamily="34" charset="0"/>
            </a:endParaRPr>
          </a:p>
        </p:txBody>
      </p:sp>
    </p:spTree>
    <p:extLst>
      <p:ext uri="{BB962C8B-B14F-4D97-AF65-F5344CB8AC3E}">
        <p14:creationId xmlns:p14="http://schemas.microsoft.com/office/powerpoint/2010/main" val="2943006605"/>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8"/>
            <a:ext cx="563641"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26</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8" y="869950"/>
            <a:ext cx="10725165" cy="6100388"/>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git installation (</a:t>
            </a:r>
            <a:r>
              <a:rPr lang="ro-RO" dirty="0">
                <a:latin typeface="Arial" panose="020B0604020202020204" pitchFamily="34" charset="0"/>
                <a:hlinkClick r:id="rId4">
                  <a:extLst>
                    <a:ext uri="{A12FA001-AC4F-418D-AE19-62706E023703}">
                      <ahyp:hlinkClr xmlns:ahyp="http://schemas.microsoft.com/office/drawing/2018/hyperlinkcolor" val="tx"/>
                    </a:ext>
                  </a:extLst>
                </a:hlinkClick>
              </a:rPr>
              <a:t>goto </a:t>
            </a:r>
            <a:r>
              <a:rPr lang="en-US" dirty="0">
                <a:latin typeface="Arial" panose="020B0604020202020204" pitchFamily="34" charset="0"/>
                <a:hlinkClick r:id="rId4">
                  <a:extLst>
                    <a:ext uri="{A12FA001-AC4F-418D-AE19-62706E023703}">
                      <ahyp:hlinkClr xmlns:ahyp="http://schemas.microsoft.com/office/drawing/2018/hyperlinkcolor" val="tx"/>
                    </a:ext>
                  </a:extLst>
                </a:hlinkClick>
              </a:rPr>
              <a:t>:</a:t>
            </a:r>
            <a:r>
              <a:rPr lang="en-US" dirty="0" err="1">
                <a:latin typeface="Arial" panose="020B0604020202020204" pitchFamily="34" charset="0"/>
                <a:hlinkClick r:id="rId4">
                  <a:extLst>
                    <a:ext uri="{A12FA001-AC4F-418D-AE19-62706E023703}">
                      <ahyp:hlinkClr xmlns:ahyp="http://schemas.microsoft.com/office/drawing/2018/hyperlinkcolor" val="tx"/>
                    </a:ext>
                  </a:extLst>
                </a:hlinkClick>
              </a:rPr>
              <a:t>Git_First_Installation</a:t>
            </a:r>
            <a:r>
              <a:rPr lang="en-US" dirty="0">
                <a:latin typeface="Arial" panose="020B0604020202020204" pitchFamily="34" charset="0"/>
              </a:rPr>
              <a:t>)</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2. git configuration (</a:t>
            </a:r>
            <a:r>
              <a:rPr lang="en-US" dirty="0">
                <a:latin typeface="Arial" panose="020B0604020202020204" pitchFamily="34" charset="0"/>
                <a:hlinkClick r:id="rId5">
                  <a:extLst>
                    <a:ext uri="{A12FA001-AC4F-418D-AE19-62706E023703}">
                      <ahyp:hlinkClr xmlns:ahyp="http://schemas.microsoft.com/office/drawing/2018/hyperlinkcolor" val="tx"/>
                    </a:ext>
                  </a:extLst>
                </a:hlinkClick>
              </a:rPr>
              <a:t>goto :</a:t>
            </a:r>
            <a:r>
              <a:rPr lang="en-US" dirty="0" err="1">
                <a:latin typeface="Arial" panose="020B0604020202020204" pitchFamily="34" charset="0"/>
                <a:hlinkClick r:id="rId5">
                  <a:extLst>
                    <a:ext uri="{A12FA001-AC4F-418D-AE19-62706E023703}">
                      <ahyp:hlinkClr xmlns:ahyp="http://schemas.microsoft.com/office/drawing/2018/hyperlinkcolor" val="tx"/>
                    </a:ext>
                  </a:extLst>
                </a:hlinkClick>
              </a:rPr>
              <a:t>Git_First_Configuration</a:t>
            </a:r>
            <a:r>
              <a:rPr lang="en-US"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local </a:t>
            </a:r>
            <a:r>
              <a:rPr lang="en-US" dirty="0" err="1">
                <a:latin typeface="Arial" panose="020B0604020202020204" pitchFamily="34" charset="0"/>
              </a:rPr>
              <a:t>utilizand</a:t>
            </a:r>
            <a:r>
              <a:rPr lang="en-US" dirty="0">
                <a:latin typeface="Arial" panose="020B0604020202020204" pitchFamily="34" charset="0"/>
              </a:rPr>
              <a:t> Git Bash</a:t>
            </a:r>
          </a:p>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4. </a:t>
            </a:r>
            <a:r>
              <a:rPr lang="en-US" b="1" dirty="0" err="1">
                <a:solidFill>
                  <a:srgbClr val="EB9903"/>
                </a:solidFill>
                <a:latin typeface="Arial" panose="020B0604020202020204" pitchFamily="34" charset="0"/>
              </a:rPr>
              <a:t>Crearea</a:t>
            </a:r>
            <a:r>
              <a:rPr lang="en-US" b="1" dirty="0">
                <a:solidFill>
                  <a:srgbClr val="EB9903"/>
                </a:solidFill>
                <a:latin typeface="Arial" panose="020B0604020202020204" pitchFamily="34" charset="0"/>
              </a:rPr>
              <a:t> </a:t>
            </a:r>
            <a:r>
              <a:rPr lang="en-US" b="1" dirty="0" err="1">
                <a:solidFill>
                  <a:srgbClr val="EB9903"/>
                </a:solidFill>
                <a:latin typeface="Arial" panose="020B0604020202020204" pitchFamily="34" charset="0"/>
              </a:rPr>
              <a:t>unui</a:t>
            </a:r>
            <a:r>
              <a:rPr lang="en-US" b="1" dirty="0">
                <a:solidFill>
                  <a:srgbClr val="EB9903"/>
                </a:solidFill>
                <a:latin typeface="Arial" panose="020B0604020202020204" pitchFamily="34" charset="0"/>
              </a:rPr>
              <a:t> repository din </a:t>
            </a:r>
            <a:r>
              <a:rPr lang="en-US" b="1" dirty="0" err="1">
                <a:solidFill>
                  <a:srgbClr val="EB9903"/>
                </a:solidFill>
                <a:latin typeface="Arial" panose="020B0604020202020204" pitchFamily="34" charset="0"/>
              </a:rPr>
              <a:t>interfata</a:t>
            </a:r>
            <a:r>
              <a:rPr lang="en-US" b="1" dirty="0">
                <a:solidFill>
                  <a:srgbClr val="EB9903"/>
                </a:solidFill>
                <a:latin typeface="Arial" panose="020B0604020202020204" pitchFamily="34" charset="0"/>
              </a:rPr>
              <a:t> GitHub</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en-US" dirty="0" err="1">
                <a:solidFill>
                  <a:srgbClr val="000000"/>
                </a:solidFill>
                <a:latin typeface="Arial" panose="020B0604020202020204" pitchFamily="34" charset="0"/>
              </a:rPr>
              <a:t>Clonarea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repository din GitHub</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6. </a:t>
            </a:r>
            <a:r>
              <a:rPr lang="en-US" dirty="0" err="1">
                <a:solidFill>
                  <a:srgbClr val="000000"/>
                </a:solidFill>
                <a:latin typeface="Arial" panose="020B0604020202020204" pitchFamily="34" charset="0"/>
              </a:rPr>
              <a:t>Adaugarea</a:t>
            </a:r>
            <a:r>
              <a:rPr lang="en-US" dirty="0">
                <a:solidFill>
                  <a:srgbClr val="000000"/>
                </a:solidFill>
                <a:latin typeface="Arial" panose="020B0604020202020204" pitchFamily="34" charset="0"/>
              </a:rPr>
              <a:t> / </a:t>
            </a:r>
            <a:r>
              <a:rPr lang="en-US" dirty="0" err="1">
                <a:solidFill>
                  <a:srgbClr val="000000"/>
                </a:solidFill>
                <a:latin typeface="Arial" panose="020B0604020202020204" pitchFamily="34" charset="0"/>
              </a:rPr>
              <a:t>Modificarea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fisier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7. </a:t>
            </a:r>
            <a:r>
              <a:rPr lang="en-US" dirty="0" err="1">
                <a:solidFill>
                  <a:srgbClr val="000000"/>
                </a:solidFill>
                <a:latin typeface="Arial" panose="020B0604020202020204" pitchFamily="34" charset="0"/>
              </a:rPr>
              <a:t>Rezolvarea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conflictelor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8. Short Quiz</a:t>
            </a:r>
          </a:p>
          <a:p>
            <a:pPr marL="285750" indent="-285750" fontAlgn="base">
              <a:lnSpc>
                <a:spcPct val="200000"/>
              </a:lnSpc>
              <a:buFont typeface="Arial" panose="020B0604020202020204" pitchFamily="34" charset="0"/>
              <a:buChar char="›"/>
            </a:pPr>
            <a:r>
              <a:rPr lang="ro-RO" dirty="0">
                <a:latin typeface="Arial" panose="020B0604020202020204" pitchFamily="34" charset="0"/>
              </a:rPr>
              <a:t>Questions</a:t>
            </a:r>
            <a:r>
              <a:rPr lang="ro-RO" sz="1400" dirty="0">
                <a:latin typeface="Arial" panose="020B0604020202020204" pitchFamily="34" charset="0"/>
              </a:rPr>
              <a:t> </a:t>
            </a:r>
            <a:r>
              <a:rPr lang="ro-RO" sz="1600" dirty="0">
                <a:latin typeface="Arial" panose="020B0604020202020204" pitchFamily="34" charset="0"/>
              </a:rPr>
              <a:t>(1</a:t>
            </a:r>
            <a:r>
              <a:rPr lang="en-US" sz="1600" dirty="0">
                <a:latin typeface="Arial" panose="020B0604020202020204" pitchFamily="34" charset="0"/>
              </a:rPr>
              <a:t>0</a:t>
            </a:r>
            <a:r>
              <a:rPr lang="ro-RO" sz="1600" dirty="0">
                <a:latin typeface="Arial" panose="020B0604020202020204" pitchFamily="34" charset="0"/>
              </a:rPr>
              <a:t> min)</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endParaRPr lang="ro-RO" dirty="0">
              <a:solidFill>
                <a:srgbClr val="000000"/>
              </a:solidFill>
              <a:latin typeface="Arial" panose="020B0604020202020204" pitchFamily="34" charset="0"/>
            </a:endParaRPr>
          </a:p>
        </p:txBody>
      </p:sp>
    </p:spTree>
    <p:extLst>
      <p:ext uri="{BB962C8B-B14F-4D97-AF65-F5344CB8AC3E}">
        <p14:creationId xmlns:p14="http://schemas.microsoft.com/office/powerpoint/2010/main" val="1375725161"/>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8"/>
            <a:ext cx="563641"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27</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8" y="869950"/>
            <a:ext cx="10725165" cy="6100388"/>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git installation (</a:t>
            </a:r>
            <a:r>
              <a:rPr lang="ro-RO" dirty="0">
                <a:latin typeface="Arial" panose="020B0604020202020204" pitchFamily="34" charset="0"/>
                <a:hlinkClick r:id="rId4">
                  <a:extLst>
                    <a:ext uri="{A12FA001-AC4F-418D-AE19-62706E023703}">
                      <ahyp:hlinkClr xmlns:ahyp="http://schemas.microsoft.com/office/drawing/2018/hyperlinkcolor" val="tx"/>
                    </a:ext>
                  </a:extLst>
                </a:hlinkClick>
              </a:rPr>
              <a:t>goto </a:t>
            </a:r>
            <a:r>
              <a:rPr lang="en-US" dirty="0">
                <a:latin typeface="Arial" panose="020B0604020202020204" pitchFamily="34" charset="0"/>
                <a:hlinkClick r:id="rId4">
                  <a:extLst>
                    <a:ext uri="{A12FA001-AC4F-418D-AE19-62706E023703}">
                      <ahyp:hlinkClr xmlns:ahyp="http://schemas.microsoft.com/office/drawing/2018/hyperlinkcolor" val="tx"/>
                    </a:ext>
                  </a:extLst>
                </a:hlinkClick>
              </a:rPr>
              <a:t>:</a:t>
            </a:r>
            <a:r>
              <a:rPr lang="en-US" dirty="0" err="1">
                <a:latin typeface="Arial" panose="020B0604020202020204" pitchFamily="34" charset="0"/>
                <a:hlinkClick r:id="rId4">
                  <a:extLst>
                    <a:ext uri="{A12FA001-AC4F-418D-AE19-62706E023703}">
                      <ahyp:hlinkClr xmlns:ahyp="http://schemas.microsoft.com/office/drawing/2018/hyperlinkcolor" val="tx"/>
                    </a:ext>
                  </a:extLst>
                </a:hlinkClick>
              </a:rPr>
              <a:t>Git_First_Installation</a:t>
            </a:r>
            <a:r>
              <a:rPr lang="en-US" dirty="0">
                <a:latin typeface="Arial" panose="020B0604020202020204" pitchFamily="34" charset="0"/>
              </a:rPr>
              <a:t>)</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2. git configuration (</a:t>
            </a:r>
            <a:r>
              <a:rPr lang="en-US" dirty="0">
                <a:latin typeface="Arial" panose="020B0604020202020204" pitchFamily="34" charset="0"/>
                <a:hlinkClick r:id="rId5">
                  <a:extLst>
                    <a:ext uri="{A12FA001-AC4F-418D-AE19-62706E023703}">
                      <ahyp:hlinkClr xmlns:ahyp="http://schemas.microsoft.com/office/drawing/2018/hyperlinkcolor" val="tx"/>
                    </a:ext>
                  </a:extLst>
                </a:hlinkClick>
              </a:rPr>
              <a:t>goto :</a:t>
            </a:r>
            <a:r>
              <a:rPr lang="en-US" dirty="0" err="1">
                <a:latin typeface="Arial" panose="020B0604020202020204" pitchFamily="34" charset="0"/>
                <a:hlinkClick r:id="rId5">
                  <a:extLst>
                    <a:ext uri="{A12FA001-AC4F-418D-AE19-62706E023703}">
                      <ahyp:hlinkClr xmlns:ahyp="http://schemas.microsoft.com/office/drawing/2018/hyperlinkcolor" val="tx"/>
                    </a:ext>
                  </a:extLst>
                </a:hlinkClick>
              </a:rPr>
              <a:t>Git_First_Configuration</a:t>
            </a:r>
            <a:r>
              <a:rPr lang="en-US"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local </a:t>
            </a:r>
            <a:r>
              <a:rPr lang="en-US" dirty="0" err="1">
                <a:latin typeface="Arial" panose="020B0604020202020204" pitchFamily="34" charset="0"/>
              </a:rPr>
              <a:t>utilizand</a:t>
            </a:r>
            <a:r>
              <a:rPr lang="en-US" dirty="0">
                <a:latin typeface="Arial" panose="020B0604020202020204" pitchFamily="34" charset="0"/>
              </a:rPr>
              <a:t> Git Bash</a:t>
            </a: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a:t>
            </a:r>
            <a:r>
              <a:rPr lang="en-US" dirty="0" err="1">
                <a:latin typeface="Arial" panose="020B0604020202020204" pitchFamily="34" charset="0"/>
              </a:rPr>
              <a:t>interfata</a:t>
            </a:r>
            <a:r>
              <a:rPr lang="en-US" dirty="0">
                <a:latin typeface="Arial" panose="020B0604020202020204" pitchFamily="34" charset="0"/>
              </a:rPr>
              <a:t> GitHub</a:t>
            </a:r>
          </a:p>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5. </a:t>
            </a:r>
            <a:r>
              <a:rPr lang="en-US" b="1" dirty="0" err="1">
                <a:solidFill>
                  <a:srgbClr val="EB9903"/>
                </a:solidFill>
                <a:latin typeface="Arial" panose="020B0604020202020204" pitchFamily="34" charset="0"/>
              </a:rPr>
              <a:t>Clonarea</a:t>
            </a:r>
            <a:r>
              <a:rPr lang="en-US" b="1" dirty="0">
                <a:solidFill>
                  <a:srgbClr val="EB9903"/>
                </a:solidFill>
                <a:latin typeface="Arial" panose="020B0604020202020204" pitchFamily="34" charset="0"/>
              </a:rPr>
              <a:t> </a:t>
            </a:r>
            <a:r>
              <a:rPr lang="en-US" b="1" dirty="0" err="1">
                <a:solidFill>
                  <a:srgbClr val="EB9903"/>
                </a:solidFill>
                <a:latin typeface="Arial" panose="020B0604020202020204" pitchFamily="34" charset="0"/>
              </a:rPr>
              <a:t>unui</a:t>
            </a:r>
            <a:r>
              <a:rPr lang="en-US" b="1" dirty="0">
                <a:solidFill>
                  <a:srgbClr val="EB9903"/>
                </a:solidFill>
                <a:latin typeface="Arial" panose="020B0604020202020204" pitchFamily="34" charset="0"/>
              </a:rPr>
              <a:t> repository din GitHub</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6. </a:t>
            </a:r>
            <a:r>
              <a:rPr lang="en-US" dirty="0" err="1">
                <a:solidFill>
                  <a:srgbClr val="000000"/>
                </a:solidFill>
                <a:latin typeface="Arial" panose="020B0604020202020204" pitchFamily="34" charset="0"/>
              </a:rPr>
              <a:t>Adaugarea</a:t>
            </a:r>
            <a:r>
              <a:rPr lang="en-US" dirty="0">
                <a:solidFill>
                  <a:srgbClr val="000000"/>
                </a:solidFill>
                <a:latin typeface="Arial" panose="020B0604020202020204" pitchFamily="34" charset="0"/>
              </a:rPr>
              <a:t> / </a:t>
            </a:r>
            <a:r>
              <a:rPr lang="en-US" dirty="0" err="1">
                <a:solidFill>
                  <a:srgbClr val="000000"/>
                </a:solidFill>
                <a:latin typeface="Arial" panose="020B0604020202020204" pitchFamily="34" charset="0"/>
              </a:rPr>
              <a:t>Modificarea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unui</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fisier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7. </a:t>
            </a:r>
            <a:r>
              <a:rPr lang="en-US" dirty="0" err="1">
                <a:solidFill>
                  <a:srgbClr val="000000"/>
                </a:solidFill>
                <a:latin typeface="Arial" panose="020B0604020202020204" pitchFamily="34" charset="0"/>
              </a:rPr>
              <a:t>Rezolvarea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conflictelor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8. Short Quiz</a:t>
            </a:r>
          </a:p>
          <a:p>
            <a:pPr marL="285750" indent="-285750" fontAlgn="base">
              <a:lnSpc>
                <a:spcPct val="200000"/>
              </a:lnSpc>
              <a:buFont typeface="Arial" panose="020B0604020202020204" pitchFamily="34" charset="0"/>
              <a:buChar char="›"/>
            </a:pPr>
            <a:r>
              <a:rPr lang="ro-RO" dirty="0">
                <a:latin typeface="Arial" panose="020B0604020202020204" pitchFamily="34" charset="0"/>
              </a:rPr>
              <a:t>Questions</a:t>
            </a:r>
            <a:r>
              <a:rPr lang="ro-RO" sz="1400" dirty="0">
                <a:latin typeface="Arial" panose="020B0604020202020204" pitchFamily="34" charset="0"/>
              </a:rPr>
              <a:t> </a:t>
            </a:r>
            <a:r>
              <a:rPr lang="ro-RO" sz="1600" dirty="0">
                <a:latin typeface="Arial" panose="020B0604020202020204" pitchFamily="34" charset="0"/>
              </a:rPr>
              <a:t>(1</a:t>
            </a:r>
            <a:r>
              <a:rPr lang="en-US" sz="1600" dirty="0">
                <a:latin typeface="Arial" panose="020B0604020202020204" pitchFamily="34" charset="0"/>
              </a:rPr>
              <a:t>0</a:t>
            </a:r>
            <a:r>
              <a:rPr lang="ro-RO" sz="1600" dirty="0">
                <a:latin typeface="Arial" panose="020B0604020202020204" pitchFamily="34" charset="0"/>
              </a:rPr>
              <a:t> min)</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endParaRPr lang="ro-RO" dirty="0">
              <a:solidFill>
                <a:srgbClr val="000000"/>
              </a:solidFill>
              <a:latin typeface="Arial" panose="020B0604020202020204" pitchFamily="34" charset="0"/>
            </a:endParaRPr>
          </a:p>
        </p:txBody>
      </p:sp>
    </p:spTree>
    <p:extLst>
      <p:ext uri="{BB962C8B-B14F-4D97-AF65-F5344CB8AC3E}">
        <p14:creationId xmlns:p14="http://schemas.microsoft.com/office/powerpoint/2010/main" val="2106407984"/>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8"/>
            <a:ext cx="563641"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28</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8" y="869950"/>
            <a:ext cx="10725165" cy="6100388"/>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git installation (</a:t>
            </a:r>
            <a:r>
              <a:rPr lang="ro-RO" dirty="0">
                <a:latin typeface="Arial" panose="020B0604020202020204" pitchFamily="34" charset="0"/>
                <a:hlinkClick r:id="rId4">
                  <a:extLst>
                    <a:ext uri="{A12FA001-AC4F-418D-AE19-62706E023703}">
                      <ahyp:hlinkClr xmlns:ahyp="http://schemas.microsoft.com/office/drawing/2018/hyperlinkcolor" val="tx"/>
                    </a:ext>
                  </a:extLst>
                </a:hlinkClick>
              </a:rPr>
              <a:t>goto </a:t>
            </a:r>
            <a:r>
              <a:rPr lang="en-US" dirty="0">
                <a:latin typeface="Arial" panose="020B0604020202020204" pitchFamily="34" charset="0"/>
                <a:hlinkClick r:id="rId4">
                  <a:extLst>
                    <a:ext uri="{A12FA001-AC4F-418D-AE19-62706E023703}">
                      <ahyp:hlinkClr xmlns:ahyp="http://schemas.microsoft.com/office/drawing/2018/hyperlinkcolor" val="tx"/>
                    </a:ext>
                  </a:extLst>
                </a:hlinkClick>
              </a:rPr>
              <a:t>:</a:t>
            </a:r>
            <a:r>
              <a:rPr lang="en-US" dirty="0" err="1">
                <a:latin typeface="Arial" panose="020B0604020202020204" pitchFamily="34" charset="0"/>
                <a:hlinkClick r:id="rId4">
                  <a:extLst>
                    <a:ext uri="{A12FA001-AC4F-418D-AE19-62706E023703}">
                      <ahyp:hlinkClr xmlns:ahyp="http://schemas.microsoft.com/office/drawing/2018/hyperlinkcolor" val="tx"/>
                    </a:ext>
                  </a:extLst>
                </a:hlinkClick>
              </a:rPr>
              <a:t>Git_First_Installation</a:t>
            </a:r>
            <a:r>
              <a:rPr lang="en-US" dirty="0">
                <a:latin typeface="Arial" panose="020B0604020202020204" pitchFamily="34" charset="0"/>
              </a:rPr>
              <a:t>)</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2. git configuration (</a:t>
            </a:r>
            <a:r>
              <a:rPr lang="en-US" dirty="0">
                <a:latin typeface="Arial" panose="020B0604020202020204" pitchFamily="34" charset="0"/>
                <a:hlinkClick r:id="rId5">
                  <a:extLst>
                    <a:ext uri="{A12FA001-AC4F-418D-AE19-62706E023703}">
                      <ahyp:hlinkClr xmlns:ahyp="http://schemas.microsoft.com/office/drawing/2018/hyperlinkcolor" val="tx"/>
                    </a:ext>
                  </a:extLst>
                </a:hlinkClick>
              </a:rPr>
              <a:t>goto :</a:t>
            </a:r>
            <a:r>
              <a:rPr lang="en-US" dirty="0" err="1">
                <a:latin typeface="Arial" panose="020B0604020202020204" pitchFamily="34" charset="0"/>
                <a:hlinkClick r:id="rId5">
                  <a:extLst>
                    <a:ext uri="{A12FA001-AC4F-418D-AE19-62706E023703}">
                      <ahyp:hlinkClr xmlns:ahyp="http://schemas.microsoft.com/office/drawing/2018/hyperlinkcolor" val="tx"/>
                    </a:ext>
                  </a:extLst>
                </a:hlinkClick>
              </a:rPr>
              <a:t>Git_First_Configuration</a:t>
            </a:r>
            <a:r>
              <a:rPr lang="en-US"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local </a:t>
            </a:r>
            <a:r>
              <a:rPr lang="en-US" dirty="0" err="1">
                <a:latin typeface="Arial" panose="020B0604020202020204" pitchFamily="34" charset="0"/>
              </a:rPr>
              <a:t>utilizand</a:t>
            </a:r>
            <a:r>
              <a:rPr lang="en-US" dirty="0">
                <a:latin typeface="Arial" panose="020B0604020202020204" pitchFamily="34" charset="0"/>
              </a:rPr>
              <a:t> Git Bash</a:t>
            </a: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a:t>
            </a:r>
            <a:r>
              <a:rPr lang="en-US" dirty="0" err="1">
                <a:latin typeface="Arial" panose="020B0604020202020204" pitchFamily="34" charset="0"/>
              </a:rPr>
              <a:t>interfata</a:t>
            </a:r>
            <a:r>
              <a:rPr lang="en-US" dirty="0">
                <a:latin typeface="Arial" panose="020B0604020202020204" pitchFamily="34" charset="0"/>
              </a:rPr>
              <a:t> GitHub</a:t>
            </a:r>
          </a:p>
          <a:p>
            <a:pPr marL="285750" indent="-285750" fontAlgn="base">
              <a:lnSpc>
                <a:spcPct val="200000"/>
              </a:lnSpc>
              <a:buFont typeface="Arial" panose="020B0604020202020204" pitchFamily="34" charset="0"/>
              <a:buChar char="›"/>
            </a:pPr>
            <a:r>
              <a:rPr lang="en-US" dirty="0">
                <a:latin typeface="Arial" panose="020B0604020202020204" pitchFamily="34" charset="0"/>
              </a:rPr>
              <a:t>5. </a:t>
            </a:r>
            <a:r>
              <a:rPr lang="en-US" dirty="0" err="1">
                <a:latin typeface="Arial" panose="020B0604020202020204" pitchFamily="34" charset="0"/>
              </a:rPr>
              <a:t>Clonarea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GitHub</a:t>
            </a:r>
          </a:p>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6. </a:t>
            </a:r>
            <a:r>
              <a:rPr lang="en-US" b="1" dirty="0" err="1">
                <a:solidFill>
                  <a:srgbClr val="EB9903"/>
                </a:solidFill>
                <a:latin typeface="Arial" panose="020B0604020202020204" pitchFamily="34" charset="0"/>
              </a:rPr>
              <a:t>Adaugarea</a:t>
            </a:r>
            <a:r>
              <a:rPr lang="en-US" b="1" dirty="0">
                <a:solidFill>
                  <a:srgbClr val="EB9903"/>
                </a:solidFill>
                <a:latin typeface="Arial" panose="020B0604020202020204" pitchFamily="34" charset="0"/>
              </a:rPr>
              <a:t> / </a:t>
            </a:r>
            <a:r>
              <a:rPr lang="en-US" b="1" dirty="0" err="1">
                <a:solidFill>
                  <a:srgbClr val="EB9903"/>
                </a:solidFill>
                <a:latin typeface="Arial" panose="020B0604020202020204" pitchFamily="34" charset="0"/>
              </a:rPr>
              <a:t>Modificarea</a:t>
            </a:r>
            <a:r>
              <a:rPr lang="en-US" b="1" dirty="0">
                <a:solidFill>
                  <a:srgbClr val="EB9903"/>
                </a:solidFill>
                <a:latin typeface="Arial" panose="020B0604020202020204" pitchFamily="34" charset="0"/>
              </a:rPr>
              <a:t> </a:t>
            </a:r>
            <a:r>
              <a:rPr lang="en-US" b="1" dirty="0" err="1">
                <a:solidFill>
                  <a:srgbClr val="EB9903"/>
                </a:solidFill>
                <a:latin typeface="Arial" panose="020B0604020202020204" pitchFamily="34" charset="0"/>
              </a:rPr>
              <a:t>unui</a:t>
            </a:r>
            <a:r>
              <a:rPr lang="en-US" b="1" dirty="0">
                <a:solidFill>
                  <a:srgbClr val="EB9903"/>
                </a:solidFill>
                <a:latin typeface="Arial" panose="020B0604020202020204" pitchFamily="34" charset="0"/>
              </a:rPr>
              <a:t> </a:t>
            </a:r>
            <a:r>
              <a:rPr lang="en-US" b="1" dirty="0" err="1">
                <a:solidFill>
                  <a:srgbClr val="EB9903"/>
                </a:solidFill>
                <a:latin typeface="Arial" panose="020B0604020202020204" pitchFamily="34" charset="0"/>
              </a:rPr>
              <a:t>fisier</a:t>
            </a:r>
            <a:endParaRPr lang="en-US" b="1" dirty="0">
              <a:solidFill>
                <a:srgbClr val="EB9903"/>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7. </a:t>
            </a:r>
            <a:r>
              <a:rPr lang="en-US" dirty="0" err="1">
                <a:solidFill>
                  <a:srgbClr val="000000"/>
                </a:solidFill>
                <a:latin typeface="Arial" panose="020B0604020202020204" pitchFamily="34" charset="0"/>
              </a:rPr>
              <a:t>Rezolvarea</a:t>
            </a: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conflictelor</a:t>
            </a: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8. Short Quiz</a:t>
            </a:r>
          </a:p>
          <a:p>
            <a:pPr marL="285750" indent="-285750" fontAlgn="base">
              <a:lnSpc>
                <a:spcPct val="200000"/>
              </a:lnSpc>
              <a:buFont typeface="Arial" panose="020B0604020202020204" pitchFamily="34" charset="0"/>
              <a:buChar char="›"/>
            </a:pPr>
            <a:r>
              <a:rPr lang="ro-RO" dirty="0">
                <a:latin typeface="Arial" panose="020B0604020202020204" pitchFamily="34" charset="0"/>
              </a:rPr>
              <a:t>Questions</a:t>
            </a:r>
            <a:r>
              <a:rPr lang="ro-RO" sz="1400" dirty="0">
                <a:latin typeface="Arial" panose="020B0604020202020204" pitchFamily="34" charset="0"/>
              </a:rPr>
              <a:t> </a:t>
            </a:r>
            <a:r>
              <a:rPr lang="ro-RO" sz="1600" dirty="0">
                <a:latin typeface="Arial" panose="020B0604020202020204" pitchFamily="34" charset="0"/>
              </a:rPr>
              <a:t>(1</a:t>
            </a:r>
            <a:r>
              <a:rPr lang="en-US" sz="1600" dirty="0">
                <a:latin typeface="Arial" panose="020B0604020202020204" pitchFamily="34" charset="0"/>
              </a:rPr>
              <a:t>0</a:t>
            </a:r>
            <a:r>
              <a:rPr lang="ro-RO" sz="1600" dirty="0">
                <a:latin typeface="Arial" panose="020B0604020202020204" pitchFamily="34" charset="0"/>
              </a:rPr>
              <a:t> min)</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endParaRPr lang="ro-RO" dirty="0">
              <a:solidFill>
                <a:srgbClr val="000000"/>
              </a:solidFill>
              <a:latin typeface="Arial" panose="020B0604020202020204" pitchFamily="34" charset="0"/>
            </a:endParaRPr>
          </a:p>
        </p:txBody>
      </p:sp>
    </p:spTree>
    <p:extLst>
      <p:ext uri="{BB962C8B-B14F-4D97-AF65-F5344CB8AC3E}">
        <p14:creationId xmlns:p14="http://schemas.microsoft.com/office/powerpoint/2010/main" val="9790329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8"/>
            <a:ext cx="563641"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29</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8" y="869950"/>
            <a:ext cx="10725165" cy="6100388"/>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git installation (</a:t>
            </a:r>
            <a:r>
              <a:rPr lang="ro-RO" dirty="0">
                <a:latin typeface="Arial" panose="020B0604020202020204" pitchFamily="34" charset="0"/>
                <a:hlinkClick r:id="rId4">
                  <a:extLst>
                    <a:ext uri="{A12FA001-AC4F-418D-AE19-62706E023703}">
                      <ahyp:hlinkClr xmlns:ahyp="http://schemas.microsoft.com/office/drawing/2018/hyperlinkcolor" val="tx"/>
                    </a:ext>
                  </a:extLst>
                </a:hlinkClick>
              </a:rPr>
              <a:t>goto </a:t>
            </a:r>
            <a:r>
              <a:rPr lang="en-US" dirty="0">
                <a:latin typeface="Arial" panose="020B0604020202020204" pitchFamily="34" charset="0"/>
                <a:hlinkClick r:id="rId4">
                  <a:extLst>
                    <a:ext uri="{A12FA001-AC4F-418D-AE19-62706E023703}">
                      <ahyp:hlinkClr xmlns:ahyp="http://schemas.microsoft.com/office/drawing/2018/hyperlinkcolor" val="tx"/>
                    </a:ext>
                  </a:extLst>
                </a:hlinkClick>
              </a:rPr>
              <a:t>:</a:t>
            </a:r>
            <a:r>
              <a:rPr lang="en-US" dirty="0" err="1">
                <a:latin typeface="Arial" panose="020B0604020202020204" pitchFamily="34" charset="0"/>
                <a:hlinkClick r:id="rId4">
                  <a:extLst>
                    <a:ext uri="{A12FA001-AC4F-418D-AE19-62706E023703}">
                      <ahyp:hlinkClr xmlns:ahyp="http://schemas.microsoft.com/office/drawing/2018/hyperlinkcolor" val="tx"/>
                    </a:ext>
                  </a:extLst>
                </a:hlinkClick>
              </a:rPr>
              <a:t>Git_First_Installation</a:t>
            </a:r>
            <a:r>
              <a:rPr lang="en-US" dirty="0">
                <a:latin typeface="Arial" panose="020B0604020202020204" pitchFamily="34" charset="0"/>
              </a:rPr>
              <a:t>)</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2. git configuration (</a:t>
            </a:r>
            <a:r>
              <a:rPr lang="en-US" dirty="0">
                <a:latin typeface="Arial" panose="020B0604020202020204" pitchFamily="34" charset="0"/>
                <a:hlinkClick r:id="rId5">
                  <a:extLst>
                    <a:ext uri="{A12FA001-AC4F-418D-AE19-62706E023703}">
                      <ahyp:hlinkClr xmlns:ahyp="http://schemas.microsoft.com/office/drawing/2018/hyperlinkcolor" val="tx"/>
                    </a:ext>
                  </a:extLst>
                </a:hlinkClick>
              </a:rPr>
              <a:t>goto :</a:t>
            </a:r>
            <a:r>
              <a:rPr lang="en-US" dirty="0" err="1">
                <a:latin typeface="Arial" panose="020B0604020202020204" pitchFamily="34" charset="0"/>
                <a:hlinkClick r:id="rId5">
                  <a:extLst>
                    <a:ext uri="{A12FA001-AC4F-418D-AE19-62706E023703}">
                      <ahyp:hlinkClr xmlns:ahyp="http://schemas.microsoft.com/office/drawing/2018/hyperlinkcolor" val="tx"/>
                    </a:ext>
                  </a:extLst>
                </a:hlinkClick>
              </a:rPr>
              <a:t>Git_First_Configuration</a:t>
            </a:r>
            <a:r>
              <a:rPr lang="en-US"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local </a:t>
            </a:r>
            <a:r>
              <a:rPr lang="en-US" dirty="0" err="1">
                <a:latin typeface="Arial" panose="020B0604020202020204" pitchFamily="34" charset="0"/>
              </a:rPr>
              <a:t>utilizand</a:t>
            </a:r>
            <a:r>
              <a:rPr lang="en-US" dirty="0">
                <a:latin typeface="Arial" panose="020B0604020202020204" pitchFamily="34" charset="0"/>
              </a:rPr>
              <a:t> Git Bash</a:t>
            </a: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a:t>
            </a:r>
            <a:r>
              <a:rPr lang="en-US" dirty="0" err="1">
                <a:latin typeface="Arial" panose="020B0604020202020204" pitchFamily="34" charset="0"/>
              </a:rPr>
              <a:t>interfata</a:t>
            </a:r>
            <a:r>
              <a:rPr lang="en-US" dirty="0">
                <a:latin typeface="Arial" panose="020B0604020202020204" pitchFamily="34" charset="0"/>
              </a:rPr>
              <a:t> GitHub</a:t>
            </a:r>
          </a:p>
          <a:p>
            <a:pPr marL="285750" indent="-285750" fontAlgn="base">
              <a:lnSpc>
                <a:spcPct val="200000"/>
              </a:lnSpc>
              <a:buFont typeface="Arial" panose="020B0604020202020204" pitchFamily="34" charset="0"/>
              <a:buChar char="›"/>
            </a:pPr>
            <a:r>
              <a:rPr lang="en-US" dirty="0">
                <a:latin typeface="Arial" panose="020B0604020202020204" pitchFamily="34" charset="0"/>
              </a:rPr>
              <a:t>5. </a:t>
            </a:r>
            <a:r>
              <a:rPr lang="en-US" dirty="0" err="1">
                <a:latin typeface="Arial" panose="020B0604020202020204" pitchFamily="34" charset="0"/>
              </a:rPr>
              <a:t>Clonarea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GitHub</a:t>
            </a:r>
          </a:p>
          <a:p>
            <a:pPr marL="285750" indent="-285750" fontAlgn="base">
              <a:lnSpc>
                <a:spcPct val="200000"/>
              </a:lnSpc>
              <a:buFont typeface="Arial" panose="020B0604020202020204" pitchFamily="34" charset="0"/>
              <a:buChar char="›"/>
            </a:pPr>
            <a:r>
              <a:rPr lang="en-US" dirty="0">
                <a:latin typeface="Arial" panose="020B0604020202020204" pitchFamily="34" charset="0"/>
              </a:rPr>
              <a:t>6. </a:t>
            </a:r>
            <a:r>
              <a:rPr lang="en-US" dirty="0" err="1">
                <a:latin typeface="Arial" panose="020B0604020202020204" pitchFamily="34" charset="0"/>
              </a:rPr>
              <a:t>Adaugarea</a:t>
            </a:r>
            <a:r>
              <a:rPr lang="en-US" dirty="0">
                <a:latin typeface="Arial" panose="020B0604020202020204" pitchFamily="34" charset="0"/>
              </a:rPr>
              <a:t> / </a:t>
            </a:r>
            <a:r>
              <a:rPr lang="en-US" dirty="0" err="1">
                <a:latin typeface="Arial" panose="020B0604020202020204" pitchFamily="34" charset="0"/>
              </a:rPr>
              <a:t>Modificarea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a:t>
            </a:r>
            <a:r>
              <a:rPr lang="en-US" dirty="0" err="1">
                <a:latin typeface="Arial" panose="020B0604020202020204" pitchFamily="34" charset="0"/>
              </a:rPr>
              <a:t>fisier</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7. </a:t>
            </a:r>
            <a:r>
              <a:rPr lang="en-US" b="1" dirty="0" err="1">
                <a:solidFill>
                  <a:srgbClr val="EB9903"/>
                </a:solidFill>
                <a:latin typeface="Arial" panose="020B0604020202020204" pitchFamily="34" charset="0"/>
              </a:rPr>
              <a:t>Rezolvarea</a:t>
            </a:r>
            <a:r>
              <a:rPr lang="en-US" b="1" dirty="0">
                <a:solidFill>
                  <a:srgbClr val="EB9903"/>
                </a:solidFill>
                <a:latin typeface="Arial" panose="020B0604020202020204" pitchFamily="34" charset="0"/>
              </a:rPr>
              <a:t> </a:t>
            </a:r>
            <a:r>
              <a:rPr lang="en-US" b="1" dirty="0" err="1">
                <a:solidFill>
                  <a:srgbClr val="EB9903"/>
                </a:solidFill>
                <a:latin typeface="Arial" panose="020B0604020202020204" pitchFamily="34" charset="0"/>
              </a:rPr>
              <a:t>conflictelor</a:t>
            </a:r>
            <a:endParaRPr lang="en-US" b="1" dirty="0">
              <a:solidFill>
                <a:srgbClr val="EB9903"/>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8. Short Quiz</a:t>
            </a:r>
          </a:p>
          <a:p>
            <a:pPr marL="285750" indent="-285750" fontAlgn="base">
              <a:lnSpc>
                <a:spcPct val="200000"/>
              </a:lnSpc>
              <a:buFont typeface="Arial" panose="020B0604020202020204" pitchFamily="34" charset="0"/>
              <a:buChar char="›"/>
            </a:pPr>
            <a:r>
              <a:rPr lang="ro-RO" dirty="0">
                <a:latin typeface="Arial" panose="020B0604020202020204" pitchFamily="34" charset="0"/>
              </a:rPr>
              <a:t>Questions</a:t>
            </a:r>
            <a:r>
              <a:rPr lang="ro-RO" sz="1400" dirty="0">
                <a:latin typeface="Arial" panose="020B0604020202020204" pitchFamily="34" charset="0"/>
              </a:rPr>
              <a:t> </a:t>
            </a:r>
            <a:r>
              <a:rPr lang="ro-RO" sz="1600" dirty="0">
                <a:latin typeface="Arial" panose="020B0604020202020204" pitchFamily="34" charset="0"/>
              </a:rPr>
              <a:t>(1</a:t>
            </a:r>
            <a:r>
              <a:rPr lang="en-US" sz="1600" dirty="0">
                <a:latin typeface="Arial" panose="020B0604020202020204" pitchFamily="34" charset="0"/>
              </a:rPr>
              <a:t>0</a:t>
            </a:r>
            <a:r>
              <a:rPr lang="ro-RO" sz="1600" dirty="0">
                <a:latin typeface="Arial" panose="020B0604020202020204" pitchFamily="34" charset="0"/>
              </a:rPr>
              <a:t> min)</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endParaRPr lang="ro-RO" dirty="0">
              <a:solidFill>
                <a:srgbClr val="000000"/>
              </a:solidFill>
              <a:latin typeface="Arial" panose="020B0604020202020204" pitchFamily="34" charset="0"/>
            </a:endParaRPr>
          </a:p>
        </p:txBody>
      </p:sp>
    </p:spTree>
    <p:extLst>
      <p:ext uri="{BB962C8B-B14F-4D97-AF65-F5344CB8AC3E}">
        <p14:creationId xmlns:p14="http://schemas.microsoft.com/office/powerpoint/2010/main" val="3387131248"/>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B1577-D5CF-46F8-A5FD-53616BC9D135}"/>
              </a:ext>
            </a:extLst>
          </p:cNvPr>
          <p:cNvPicPr>
            <a:picLocks noChangeAspect="1"/>
          </p:cNvPicPr>
          <p:nvPr/>
        </p:nvPicPr>
        <p:blipFill>
          <a:blip r:embed="rId3">
            <a:alphaModFix amt="5000"/>
          </a:blip>
          <a:stretch>
            <a:fillRect/>
          </a:stretch>
        </p:blipFill>
        <p:spPr>
          <a:xfrm>
            <a:off x="502571" y="1538514"/>
            <a:ext cx="11276555" cy="4573375"/>
          </a:xfrm>
          <a:prstGeom prst="rect">
            <a:avLst/>
          </a:prstGeom>
        </p:spPr>
      </p:pic>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472855" y="6465097"/>
            <a:ext cx="326367" cy="12209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3</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7" y="1039560"/>
            <a:ext cx="10725165" cy="4438395"/>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b="1" dirty="0">
                <a:solidFill>
                  <a:srgbClr val="FFA500"/>
                </a:solidFill>
                <a:latin typeface="Arial" panose="020B0604020202020204" pitchFamily="34" charset="0"/>
              </a:rPr>
              <a:t>1. </a:t>
            </a:r>
            <a:r>
              <a:rPr lang="ro-RO" b="1" dirty="0">
                <a:solidFill>
                  <a:srgbClr val="FFA500"/>
                </a:solidFill>
                <a:latin typeface="Arial" panose="020B0604020202020204" pitchFamily="34" charset="0"/>
              </a:rPr>
              <a:t>Introduction in CI/CD procesess</a:t>
            </a:r>
            <a:r>
              <a:rPr lang="en-US" sz="1400"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2. </a:t>
            </a:r>
            <a:r>
              <a:rPr lang="ro-RO" dirty="0">
                <a:solidFill>
                  <a:srgbClr val="000000"/>
                </a:solidFill>
                <a:latin typeface="Arial" panose="020B0604020202020204" pitchFamily="34" charset="0"/>
              </a:rPr>
              <a:t>git </a:t>
            </a:r>
            <a:r>
              <a:rPr lang="ro-RO" sz="1400" dirty="0">
                <a:solidFill>
                  <a:srgbClr val="000000"/>
                </a:solidFill>
                <a:latin typeface="Arial" panose="020B0604020202020204" pitchFamily="34" charset="0"/>
              </a:rPr>
              <a:t>- A distributed version control system</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3. </a:t>
            </a:r>
            <a:r>
              <a:rPr lang="ro-RO" dirty="0">
                <a:solidFill>
                  <a:srgbClr val="000000"/>
                </a:solidFill>
                <a:latin typeface="Arial" panose="020B0604020202020204" pitchFamily="34" charset="0"/>
              </a:rPr>
              <a:t>gerrit</a:t>
            </a:r>
            <a:r>
              <a:rPr lang="en-US" sz="1400" dirty="0">
                <a:latin typeface="Arial" panose="020B0604020202020204" pitchFamily="34" charset="0"/>
              </a:rPr>
              <a:t>​</a:t>
            </a:r>
            <a:r>
              <a:rPr lang="ro-RO" sz="1400" dirty="0">
                <a:latin typeface="Arial" panose="020B0604020202020204" pitchFamily="34" charset="0"/>
              </a:rPr>
              <a:t> - Web based code review and repository management for git.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4. </a:t>
            </a:r>
            <a:r>
              <a:rPr lang="ro-RO" dirty="0">
                <a:solidFill>
                  <a:srgbClr val="000000"/>
                </a:solidFill>
                <a:latin typeface="Arial" panose="020B0604020202020204" pitchFamily="34" charset="0"/>
              </a:rPr>
              <a:t>Github</a:t>
            </a:r>
            <a:r>
              <a:rPr lang="en-US" dirty="0">
                <a:latin typeface="Arial" panose="020B0604020202020204" pitchFamily="34" charset="0"/>
              </a:rPr>
              <a:t>​</a:t>
            </a:r>
            <a:r>
              <a:rPr lang="ro-RO" dirty="0">
                <a:latin typeface="Arial" panose="020B0604020202020204" pitchFamily="34" charset="0"/>
              </a:rPr>
              <a:t> </a:t>
            </a:r>
            <a:r>
              <a:rPr lang="ro-RO" sz="1400" dirty="0">
                <a:latin typeface="Arial" panose="020B0604020202020204" pitchFamily="34" charset="0"/>
              </a:rPr>
              <a:t>- git repository hosting service, web based interface for git.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ro-RO" dirty="0">
                <a:solidFill>
                  <a:srgbClr val="000000"/>
                </a:solidFill>
                <a:latin typeface="Arial" panose="020B0604020202020204" pitchFamily="34" charset="0"/>
              </a:rPr>
              <a:t>Jenkins </a:t>
            </a:r>
            <a:r>
              <a:rPr lang="ro-RO" sz="1400" dirty="0">
                <a:solidFill>
                  <a:srgbClr val="000000"/>
                </a:solidFill>
                <a:latin typeface="Arial" panose="020B0604020202020204" pitchFamily="34" charset="0"/>
              </a:rPr>
              <a:t>– Free and open source automation server. </a:t>
            </a:r>
          </a:p>
          <a:p>
            <a:pPr marL="285750" indent="-285750" fontAlgn="base">
              <a:lnSpc>
                <a:spcPct val="200000"/>
              </a:lnSpc>
              <a:buFont typeface="Arial" panose="020B0604020202020204" pitchFamily="34" charset="0"/>
              <a:buChar char="›"/>
            </a:pPr>
            <a:r>
              <a:rPr lang="ro-RO" b="0" i="0" dirty="0">
                <a:solidFill>
                  <a:srgbClr val="000000"/>
                </a:solidFill>
                <a:effectLst/>
                <a:latin typeface="Arial" panose="020B0604020202020204" pitchFamily="34" charset="0"/>
              </a:rPr>
              <a:t>6. Workflow</a:t>
            </a:r>
            <a:endParaRPr lang="ro-RO" sz="1400" b="0" i="0" dirty="0">
              <a:solidFill>
                <a:srgbClr val="000000"/>
              </a:solidFill>
              <a:effectLst/>
              <a:latin typeface="Arial" panose="020B0604020202020204" pitchFamily="34" charset="0"/>
            </a:endParaRPr>
          </a:p>
          <a:p>
            <a:pPr marL="285750" indent="-285750" fontAlgn="base">
              <a:lnSpc>
                <a:spcPct val="200000"/>
              </a:lnSpc>
              <a:buFont typeface="Arial" panose="020B0604020202020204" pitchFamily="34" charset="0"/>
              <a:buChar char="›"/>
            </a:pPr>
            <a:r>
              <a:rPr lang="ro-RO" sz="1600" b="1" dirty="0">
                <a:solidFill>
                  <a:srgbClr val="000000"/>
                </a:solidFill>
                <a:latin typeface="Arial" panose="020B0604020202020204" pitchFamily="34" charset="0"/>
              </a:rPr>
              <a:t>Questions</a:t>
            </a:r>
            <a:r>
              <a:rPr lang="ro-RO" sz="1200" dirty="0">
                <a:solidFill>
                  <a:srgbClr val="000000"/>
                </a:solidFill>
                <a:latin typeface="Arial" panose="020B0604020202020204" pitchFamily="34" charset="0"/>
              </a:rPr>
              <a:t> </a:t>
            </a:r>
            <a:r>
              <a:rPr lang="ro-RO" sz="1400" dirty="0">
                <a:solidFill>
                  <a:srgbClr val="000000"/>
                </a:solidFill>
                <a:latin typeface="Arial" panose="020B0604020202020204" pitchFamily="34" charset="0"/>
              </a:rPr>
              <a:t>(1</a:t>
            </a:r>
            <a:r>
              <a:rPr lang="en-US" sz="1400" dirty="0">
                <a:solidFill>
                  <a:srgbClr val="000000"/>
                </a:solidFill>
                <a:latin typeface="Arial" panose="020B0604020202020204" pitchFamily="34" charset="0"/>
              </a:rPr>
              <a:t>0</a:t>
            </a:r>
            <a:r>
              <a:rPr lang="ro-RO" sz="1400" dirty="0">
                <a:solidFill>
                  <a:srgbClr val="000000"/>
                </a:solidFill>
                <a:latin typeface="Arial" panose="020B0604020202020204" pitchFamily="34" charset="0"/>
              </a:rPr>
              <a:t> min)</a:t>
            </a:r>
          </a:p>
          <a:p>
            <a:pPr marL="285750" indent="-285750" fontAlgn="base">
              <a:lnSpc>
                <a:spcPct val="200000"/>
              </a:lnSpc>
              <a:buFont typeface="Arial" panose="020B0604020202020204" pitchFamily="34" charset="0"/>
              <a:buChar char="›"/>
            </a:pPr>
            <a:r>
              <a:rPr lang="ro-RO" sz="1600" b="1" i="0" dirty="0">
                <a:solidFill>
                  <a:srgbClr val="000000"/>
                </a:solidFill>
                <a:effectLst/>
                <a:latin typeface="Arial" panose="020B0604020202020204" pitchFamily="34" charset="0"/>
              </a:rPr>
              <a:t>Break</a:t>
            </a:r>
            <a:r>
              <a:rPr lang="ro-RO" sz="1200" b="0" i="0" dirty="0">
                <a:solidFill>
                  <a:srgbClr val="000000"/>
                </a:solidFill>
                <a:effectLst/>
                <a:latin typeface="Arial" panose="020B0604020202020204" pitchFamily="34" charset="0"/>
              </a:rPr>
              <a:t> </a:t>
            </a:r>
            <a:r>
              <a:rPr lang="ro-RO" sz="1400" b="0" i="0" dirty="0">
                <a:solidFill>
                  <a:srgbClr val="000000"/>
                </a:solidFill>
                <a:effectLst/>
                <a:latin typeface="Arial" panose="020B0604020202020204" pitchFamily="34" charset="0"/>
              </a:rPr>
              <a:t>(20 min)</a:t>
            </a:r>
            <a:endParaRPr lang="ro-RO" sz="12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3202789984"/>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8"/>
            <a:ext cx="563641"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30</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8" y="869950"/>
            <a:ext cx="10725165" cy="6100388"/>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git installation (</a:t>
            </a:r>
            <a:r>
              <a:rPr lang="ro-RO" dirty="0">
                <a:latin typeface="Arial" panose="020B0604020202020204" pitchFamily="34" charset="0"/>
                <a:hlinkClick r:id="rId4">
                  <a:extLst>
                    <a:ext uri="{A12FA001-AC4F-418D-AE19-62706E023703}">
                      <ahyp:hlinkClr xmlns:ahyp="http://schemas.microsoft.com/office/drawing/2018/hyperlinkcolor" val="tx"/>
                    </a:ext>
                  </a:extLst>
                </a:hlinkClick>
              </a:rPr>
              <a:t>goto </a:t>
            </a:r>
            <a:r>
              <a:rPr lang="en-US" dirty="0">
                <a:latin typeface="Arial" panose="020B0604020202020204" pitchFamily="34" charset="0"/>
                <a:hlinkClick r:id="rId4">
                  <a:extLst>
                    <a:ext uri="{A12FA001-AC4F-418D-AE19-62706E023703}">
                      <ahyp:hlinkClr xmlns:ahyp="http://schemas.microsoft.com/office/drawing/2018/hyperlinkcolor" val="tx"/>
                    </a:ext>
                  </a:extLst>
                </a:hlinkClick>
              </a:rPr>
              <a:t>:</a:t>
            </a:r>
            <a:r>
              <a:rPr lang="en-US" dirty="0" err="1">
                <a:latin typeface="Arial" panose="020B0604020202020204" pitchFamily="34" charset="0"/>
                <a:hlinkClick r:id="rId4">
                  <a:extLst>
                    <a:ext uri="{A12FA001-AC4F-418D-AE19-62706E023703}">
                      <ahyp:hlinkClr xmlns:ahyp="http://schemas.microsoft.com/office/drawing/2018/hyperlinkcolor" val="tx"/>
                    </a:ext>
                  </a:extLst>
                </a:hlinkClick>
              </a:rPr>
              <a:t>Git_First_Installation</a:t>
            </a:r>
            <a:r>
              <a:rPr lang="en-US" dirty="0">
                <a:latin typeface="Arial" panose="020B0604020202020204" pitchFamily="34" charset="0"/>
              </a:rPr>
              <a:t>)</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2. git configuration (</a:t>
            </a:r>
            <a:r>
              <a:rPr lang="en-US" dirty="0">
                <a:latin typeface="Arial" panose="020B0604020202020204" pitchFamily="34" charset="0"/>
                <a:hlinkClick r:id="rId5">
                  <a:extLst>
                    <a:ext uri="{A12FA001-AC4F-418D-AE19-62706E023703}">
                      <ahyp:hlinkClr xmlns:ahyp="http://schemas.microsoft.com/office/drawing/2018/hyperlinkcolor" val="tx"/>
                    </a:ext>
                  </a:extLst>
                </a:hlinkClick>
              </a:rPr>
              <a:t>goto :</a:t>
            </a:r>
            <a:r>
              <a:rPr lang="en-US" dirty="0" err="1">
                <a:latin typeface="Arial" panose="020B0604020202020204" pitchFamily="34" charset="0"/>
                <a:hlinkClick r:id="rId5">
                  <a:extLst>
                    <a:ext uri="{A12FA001-AC4F-418D-AE19-62706E023703}">
                      <ahyp:hlinkClr xmlns:ahyp="http://schemas.microsoft.com/office/drawing/2018/hyperlinkcolor" val="tx"/>
                    </a:ext>
                  </a:extLst>
                </a:hlinkClick>
              </a:rPr>
              <a:t>Git_First_Configuration</a:t>
            </a:r>
            <a:r>
              <a:rPr lang="en-US"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3.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local </a:t>
            </a:r>
            <a:r>
              <a:rPr lang="en-US" dirty="0" err="1">
                <a:latin typeface="Arial" panose="020B0604020202020204" pitchFamily="34" charset="0"/>
              </a:rPr>
              <a:t>utilizand</a:t>
            </a:r>
            <a:r>
              <a:rPr lang="en-US" dirty="0">
                <a:latin typeface="Arial" panose="020B0604020202020204" pitchFamily="34" charset="0"/>
              </a:rPr>
              <a:t> Git Bash</a:t>
            </a:r>
          </a:p>
          <a:p>
            <a:pPr marL="285750" indent="-285750" fontAlgn="base">
              <a:lnSpc>
                <a:spcPct val="200000"/>
              </a:lnSpc>
              <a:buFont typeface="Arial" panose="020B0604020202020204" pitchFamily="34" charset="0"/>
              <a:buChar char="›"/>
            </a:pPr>
            <a:r>
              <a:rPr lang="en-US" dirty="0">
                <a:latin typeface="Arial" panose="020B0604020202020204" pitchFamily="34" charset="0"/>
              </a:rPr>
              <a:t>4. </a:t>
            </a:r>
            <a:r>
              <a:rPr lang="en-US" dirty="0" err="1">
                <a:latin typeface="Arial" panose="020B0604020202020204" pitchFamily="34" charset="0"/>
              </a:rPr>
              <a:t>Crearea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a:t>
            </a:r>
            <a:r>
              <a:rPr lang="en-US" dirty="0" err="1">
                <a:latin typeface="Arial" panose="020B0604020202020204" pitchFamily="34" charset="0"/>
              </a:rPr>
              <a:t>interfata</a:t>
            </a:r>
            <a:r>
              <a:rPr lang="en-US" dirty="0">
                <a:latin typeface="Arial" panose="020B0604020202020204" pitchFamily="34" charset="0"/>
              </a:rPr>
              <a:t> GitHub</a:t>
            </a:r>
          </a:p>
          <a:p>
            <a:pPr marL="285750" indent="-285750" fontAlgn="base">
              <a:lnSpc>
                <a:spcPct val="200000"/>
              </a:lnSpc>
              <a:buFont typeface="Arial" panose="020B0604020202020204" pitchFamily="34" charset="0"/>
              <a:buChar char="›"/>
            </a:pPr>
            <a:r>
              <a:rPr lang="en-US" dirty="0">
                <a:latin typeface="Arial" panose="020B0604020202020204" pitchFamily="34" charset="0"/>
              </a:rPr>
              <a:t>5. </a:t>
            </a:r>
            <a:r>
              <a:rPr lang="en-US" dirty="0" err="1">
                <a:latin typeface="Arial" panose="020B0604020202020204" pitchFamily="34" charset="0"/>
              </a:rPr>
              <a:t>Clonarea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repository din GitHub</a:t>
            </a:r>
          </a:p>
          <a:p>
            <a:pPr marL="285750" indent="-285750" fontAlgn="base">
              <a:lnSpc>
                <a:spcPct val="200000"/>
              </a:lnSpc>
              <a:buFont typeface="Arial" panose="020B0604020202020204" pitchFamily="34" charset="0"/>
              <a:buChar char="›"/>
            </a:pPr>
            <a:r>
              <a:rPr lang="en-US" dirty="0">
                <a:latin typeface="Arial" panose="020B0604020202020204" pitchFamily="34" charset="0"/>
              </a:rPr>
              <a:t>6. </a:t>
            </a:r>
            <a:r>
              <a:rPr lang="en-US" dirty="0" err="1">
                <a:latin typeface="Arial" panose="020B0604020202020204" pitchFamily="34" charset="0"/>
              </a:rPr>
              <a:t>Adaugarea</a:t>
            </a:r>
            <a:r>
              <a:rPr lang="en-US" dirty="0">
                <a:latin typeface="Arial" panose="020B0604020202020204" pitchFamily="34" charset="0"/>
              </a:rPr>
              <a:t> / </a:t>
            </a:r>
            <a:r>
              <a:rPr lang="en-US" dirty="0" err="1">
                <a:latin typeface="Arial" panose="020B0604020202020204" pitchFamily="34" charset="0"/>
              </a:rPr>
              <a:t>Modificarea</a:t>
            </a:r>
            <a:r>
              <a:rPr lang="en-US" dirty="0">
                <a:latin typeface="Arial" panose="020B0604020202020204" pitchFamily="34" charset="0"/>
              </a:rPr>
              <a:t> </a:t>
            </a:r>
            <a:r>
              <a:rPr lang="en-US" dirty="0" err="1">
                <a:latin typeface="Arial" panose="020B0604020202020204" pitchFamily="34" charset="0"/>
              </a:rPr>
              <a:t>unui</a:t>
            </a:r>
            <a:r>
              <a:rPr lang="en-US" dirty="0">
                <a:latin typeface="Arial" panose="020B0604020202020204" pitchFamily="34" charset="0"/>
              </a:rPr>
              <a:t> </a:t>
            </a:r>
            <a:r>
              <a:rPr lang="en-US" dirty="0" err="1">
                <a:latin typeface="Arial" panose="020B0604020202020204" pitchFamily="34" charset="0"/>
              </a:rPr>
              <a:t>fisier</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latin typeface="Arial" panose="020B0604020202020204" pitchFamily="34" charset="0"/>
              </a:rPr>
              <a:t>7. </a:t>
            </a:r>
            <a:r>
              <a:rPr lang="en-US" dirty="0" err="1">
                <a:latin typeface="Arial" panose="020B0604020202020204" pitchFamily="34" charset="0"/>
              </a:rPr>
              <a:t>Rezolvarea</a:t>
            </a:r>
            <a:r>
              <a:rPr lang="en-US" dirty="0">
                <a:latin typeface="Arial" panose="020B0604020202020204" pitchFamily="34" charset="0"/>
              </a:rPr>
              <a:t> </a:t>
            </a:r>
            <a:r>
              <a:rPr lang="en-US" dirty="0" err="1">
                <a:latin typeface="Arial" panose="020B0604020202020204" pitchFamily="34" charset="0"/>
              </a:rPr>
              <a:t>conflictelor</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8. Short Quiz</a:t>
            </a:r>
          </a:p>
          <a:p>
            <a:pPr marL="285750" indent="-285750" fontAlgn="base">
              <a:lnSpc>
                <a:spcPct val="200000"/>
              </a:lnSpc>
              <a:buFont typeface="Arial" panose="020B0604020202020204" pitchFamily="34" charset="0"/>
              <a:buChar char="›"/>
            </a:pPr>
            <a:r>
              <a:rPr lang="ro-RO" dirty="0">
                <a:latin typeface="Arial" panose="020B0604020202020204" pitchFamily="34" charset="0"/>
              </a:rPr>
              <a:t>Questions</a:t>
            </a:r>
            <a:r>
              <a:rPr lang="ro-RO" sz="1400" dirty="0">
                <a:latin typeface="Arial" panose="020B0604020202020204" pitchFamily="34" charset="0"/>
              </a:rPr>
              <a:t> </a:t>
            </a:r>
            <a:r>
              <a:rPr lang="ro-RO" sz="1600" dirty="0">
                <a:latin typeface="Arial" panose="020B0604020202020204" pitchFamily="34" charset="0"/>
              </a:rPr>
              <a:t>(1</a:t>
            </a:r>
            <a:r>
              <a:rPr lang="en-US" sz="1600" dirty="0">
                <a:latin typeface="Arial" panose="020B0604020202020204" pitchFamily="34" charset="0"/>
              </a:rPr>
              <a:t>0</a:t>
            </a:r>
            <a:r>
              <a:rPr lang="ro-RO" sz="1600" dirty="0">
                <a:latin typeface="Arial" panose="020B0604020202020204" pitchFamily="34" charset="0"/>
              </a:rPr>
              <a:t> min)</a:t>
            </a:r>
            <a:endParaRPr lang="en-US" dirty="0">
              <a:latin typeface="Arial" panose="020B0604020202020204" pitchFamily="34" charset="0"/>
            </a:endParaRPr>
          </a:p>
          <a:p>
            <a:pPr marL="285750" indent="-285750" fontAlgn="base">
              <a:lnSpc>
                <a:spcPct val="200000"/>
              </a:lnSpc>
              <a:buFont typeface="Arial" panose="020B0604020202020204" pitchFamily="34" charset="0"/>
              <a:buChar char="›"/>
            </a:pP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endParaRPr lang="ro-RO"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53086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17D973E4-B7A7-4D19-83CA-971BDC0C4DDC}"/>
              </a:ext>
            </a:extLst>
          </p:cNvPr>
          <p:cNvSpPr>
            <a:spLocks noChangeArrowheads="1"/>
          </p:cNvSpPr>
          <p:nvPr/>
        </p:nvSpPr>
        <p:spPr bwMode="auto">
          <a:xfrm>
            <a:off x="2139950" y="2398238"/>
            <a:ext cx="79121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Which of the following is the correct way to initialize a new Git repository?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lphaLcPeriod"/>
              <a:tabLst/>
            </a:pPr>
            <a:r>
              <a:rPr kumimoji="0" lang="en-US" altLang="en-US" b="0" i="0" u="none" strike="noStrike" cap="none" normalizeH="0" baseline="0" dirty="0">
                <a:ln>
                  <a:noFill/>
                </a:ln>
                <a:solidFill>
                  <a:schemeClr val="tx1"/>
                </a:solidFill>
                <a:effectLst/>
                <a:latin typeface="Arial Unicode MS"/>
              </a:rPr>
              <a:t>git add .</a:t>
            </a:r>
          </a:p>
          <a:p>
            <a:pPr marL="342900" marR="0" lvl="0" indent="-342900" algn="l" defTabSz="914400" rtl="0" eaLnBrk="0" fontAlgn="base" latinLnBrk="0" hangingPunct="0">
              <a:lnSpc>
                <a:spcPct val="100000"/>
              </a:lnSpc>
              <a:spcBef>
                <a:spcPct val="0"/>
              </a:spcBef>
              <a:spcAft>
                <a:spcPct val="0"/>
              </a:spcAft>
              <a:buClrTx/>
              <a:buSzTx/>
              <a:buFont typeface="+mj-lt"/>
              <a:buAutoNum type="alphaLcPeriod"/>
              <a:tabLst/>
            </a:pPr>
            <a:r>
              <a:rPr kumimoji="0" lang="en-US" altLang="en-US" b="0" i="0" u="none" strike="noStrike" cap="none" normalizeH="0" baseline="0" dirty="0">
                <a:ln>
                  <a:noFill/>
                </a:ln>
                <a:solidFill>
                  <a:schemeClr val="tx1"/>
                </a:solidFill>
                <a:effectLst/>
                <a:latin typeface="Arial Unicode MS"/>
              </a:rPr>
              <a:t>git </a:t>
            </a:r>
            <a:r>
              <a:rPr kumimoji="0" lang="en-US" altLang="en-US" b="0" i="0" u="none" strike="noStrike" cap="none" normalizeH="0" baseline="0" dirty="0" err="1">
                <a:ln>
                  <a:noFill/>
                </a:ln>
                <a:solidFill>
                  <a:schemeClr val="tx1"/>
                </a:solidFill>
                <a:effectLst/>
                <a:latin typeface="Arial Unicode MS"/>
              </a:rPr>
              <a:t>init</a:t>
            </a:r>
            <a:endParaRPr kumimoji="0" lang="en-US" altLang="en-US"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mj-lt"/>
              <a:buAutoNum type="alphaLcPeriod"/>
              <a:tabLst/>
            </a:pPr>
            <a:r>
              <a:rPr kumimoji="0" lang="en-US" altLang="en-US" b="0" i="0" u="none" strike="noStrike" cap="none" normalizeH="0" baseline="0" dirty="0">
                <a:ln>
                  <a:noFill/>
                </a:ln>
                <a:solidFill>
                  <a:schemeClr val="tx1"/>
                </a:solidFill>
                <a:effectLst/>
                <a:latin typeface="Arial Unicode MS"/>
              </a:rPr>
              <a:t>git commit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8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267824-A846-4C75-8F99-AB37D69C8C8C}"/>
              </a:ext>
            </a:extLst>
          </p:cNvPr>
          <p:cNvSpPr/>
          <p:nvPr/>
        </p:nvSpPr>
        <p:spPr>
          <a:xfrm>
            <a:off x="3140075" y="2690336"/>
            <a:ext cx="5911850" cy="1477328"/>
          </a:xfrm>
          <a:prstGeom prst="rect">
            <a:avLst/>
          </a:prstGeom>
        </p:spPr>
        <p:txBody>
          <a:bodyPr wrap="square">
            <a:spAutoFit/>
          </a:bodyPr>
          <a:lstStyle/>
          <a:p>
            <a:r>
              <a:rPr lang="en-US" dirty="0"/>
              <a:t>?: You can type git status at any point while in a git controlled </a:t>
            </a:r>
          </a:p>
          <a:p>
            <a:r>
              <a:rPr lang="en-US" dirty="0"/>
              <a:t>directory to check the status of your files.</a:t>
            </a:r>
          </a:p>
          <a:p>
            <a:endParaRPr lang="en-US" dirty="0"/>
          </a:p>
          <a:p>
            <a:pPr marL="342900" indent="-342900">
              <a:buAutoNum type="alphaLcPeriod"/>
            </a:pPr>
            <a:r>
              <a:rPr lang="en-US" dirty="0"/>
              <a:t>True </a:t>
            </a:r>
          </a:p>
          <a:p>
            <a:pPr marL="342900" indent="-342900">
              <a:buAutoNum type="alphaLcPeriod"/>
            </a:pPr>
            <a:r>
              <a:rPr lang="en-US" dirty="0"/>
              <a:t>False</a:t>
            </a:r>
          </a:p>
        </p:txBody>
      </p:sp>
    </p:spTree>
    <p:extLst>
      <p:ext uri="{BB962C8B-B14F-4D97-AF65-F5344CB8AC3E}">
        <p14:creationId xmlns:p14="http://schemas.microsoft.com/office/powerpoint/2010/main" val="250919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21C6C4D-F70C-4157-BD5C-1EAE053A9C63}"/>
              </a:ext>
            </a:extLst>
          </p:cNvPr>
          <p:cNvSpPr>
            <a:spLocks noChangeArrowheads="1"/>
          </p:cNvSpPr>
          <p:nvPr/>
        </p:nvSpPr>
        <p:spPr bwMode="auto">
          <a:xfrm>
            <a:off x="2566828" y="2413337"/>
            <a:ext cx="705834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Which of the following commands will stage your entire directory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and every non-empty directory inside your current directory?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342900" lvl="0" indent="-342900" eaLnBrk="0" fontAlgn="base" hangingPunct="0">
              <a:spcBef>
                <a:spcPct val="0"/>
              </a:spcBef>
              <a:spcAft>
                <a:spcPct val="0"/>
              </a:spcAft>
              <a:buFont typeface="+mj-lt"/>
              <a:buAutoNum type="alphaLcPeriod"/>
            </a:pPr>
            <a:r>
              <a:rPr lang="en-US" altLang="en-US" dirty="0">
                <a:latin typeface="Arial" panose="020B0604020202020204" pitchFamily="34" charset="0"/>
              </a:rPr>
              <a:t>git status all</a:t>
            </a:r>
          </a:p>
          <a:p>
            <a:pPr marL="342900" lvl="0" indent="-342900" eaLnBrk="0" fontAlgn="base" hangingPunct="0">
              <a:spcBef>
                <a:spcPct val="0"/>
              </a:spcBef>
              <a:spcAft>
                <a:spcPct val="0"/>
              </a:spcAft>
              <a:buFont typeface="+mj-lt"/>
              <a:buAutoNum type="alphaLcPeriod"/>
            </a:pPr>
            <a:r>
              <a:rPr lang="en-US" altLang="en-US" dirty="0">
                <a:latin typeface="Arial" panose="020B0604020202020204" pitchFamily="34" charset="0"/>
              </a:rPr>
              <a:t>git add .</a:t>
            </a:r>
          </a:p>
          <a:p>
            <a:pPr marL="342900" lvl="0" indent="-342900" eaLnBrk="0" fontAlgn="base" hangingPunct="0">
              <a:spcBef>
                <a:spcPct val="0"/>
              </a:spcBef>
              <a:spcAft>
                <a:spcPct val="0"/>
              </a:spcAft>
              <a:buFont typeface="+mj-lt"/>
              <a:buAutoNum type="alphaLcPeriod"/>
            </a:pPr>
            <a:r>
              <a:rPr lang="en-US" altLang="en-US" dirty="0">
                <a:latin typeface="Arial" panose="020B0604020202020204" pitchFamily="34" charset="0"/>
              </a:rPr>
              <a:t>git commit all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5870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1D8C9647-60E8-4034-82AF-9A490FD29AD6}"/>
              </a:ext>
            </a:extLst>
          </p:cNvPr>
          <p:cNvSpPr>
            <a:spLocks noChangeArrowheads="1"/>
          </p:cNvSpPr>
          <p:nvPr/>
        </p:nvSpPr>
        <p:spPr bwMode="auto">
          <a:xfrm>
            <a:off x="2650185" y="2551837"/>
            <a:ext cx="689163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rPr>
              <a:t>?: We've just created a new file called index.html.</a:t>
            </a:r>
          </a:p>
          <a:p>
            <a:pPr lvl="0" eaLnBrk="0" fontAlgn="base" hangingPunct="0">
              <a:spcBef>
                <a:spcPct val="0"/>
              </a:spcBef>
              <a:spcAft>
                <a:spcPct val="0"/>
              </a:spcAft>
            </a:pPr>
            <a:r>
              <a:rPr lang="en-US" altLang="en-US" dirty="0">
                <a:latin typeface="Arial" panose="020B0604020202020204" pitchFamily="34" charset="0"/>
              </a:rPr>
              <a:t>Which of the following will stage this one file so we can commit it?</a:t>
            </a:r>
          </a:p>
          <a:p>
            <a:pPr lvl="0" eaLnBrk="0" fontAlgn="base" hangingPunct="0">
              <a:spcBef>
                <a:spcPct val="0"/>
              </a:spcBef>
              <a:spcAft>
                <a:spcPct val="0"/>
              </a:spcAft>
            </a:pPr>
            <a:endParaRPr lang="en-US" altLang="en-US" dirty="0">
              <a:latin typeface="Arial" panose="020B0604020202020204" pitchFamily="34" charset="0"/>
            </a:endParaRPr>
          </a:p>
          <a:p>
            <a:pPr marL="342900" lvl="0" indent="-342900" eaLnBrk="0" fontAlgn="base" hangingPunct="0">
              <a:spcBef>
                <a:spcPct val="0"/>
              </a:spcBef>
              <a:spcAft>
                <a:spcPct val="0"/>
              </a:spcAft>
              <a:buFont typeface="+mj-lt"/>
              <a:buAutoNum type="alphaLcPeriod"/>
            </a:pPr>
            <a:r>
              <a:rPr lang="en-US" altLang="en-US" dirty="0">
                <a:latin typeface="Arial" panose="020B0604020202020204" pitchFamily="34" charset="0"/>
              </a:rPr>
              <a:t>git add index.html</a:t>
            </a:r>
          </a:p>
          <a:p>
            <a:pPr marL="342900" lvl="0" indent="-342900" eaLnBrk="0" fontAlgn="base" hangingPunct="0">
              <a:spcBef>
                <a:spcPct val="0"/>
              </a:spcBef>
              <a:spcAft>
                <a:spcPct val="0"/>
              </a:spcAft>
              <a:buFont typeface="+mj-lt"/>
              <a:buAutoNum type="alphaLcPeriod"/>
            </a:pPr>
            <a:r>
              <a:rPr lang="en-US" altLang="en-US" dirty="0">
                <a:latin typeface="Arial" panose="020B0604020202020204" pitchFamily="34" charset="0"/>
              </a:rPr>
              <a:t>git add new</a:t>
            </a:r>
          </a:p>
          <a:p>
            <a:pPr marL="342900" lvl="0" indent="-342900" eaLnBrk="0" fontAlgn="base" hangingPunct="0">
              <a:spcBef>
                <a:spcPct val="0"/>
              </a:spcBef>
              <a:spcAft>
                <a:spcPct val="0"/>
              </a:spcAft>
              <a:buFont typeface="+mj-lt"/>
              <a:buAutoNum type="alphaLcPeriod"/>
            </a:pPr>
            <a:r>
              <a:rPr lang="en-US" altLang="en-US" dirty="0">
                <a:latin typeface="Arial" panose="020B0604020202020204" pitchFamily="34" charset="0"/>
              </a:rPr>
              <a:t>git commit index.html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6943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2DB0AA-6522-4B93-9B90-6B433D1DAFAA}"/>
              </a:ext>
            </a:extLst>
          </p:cNvPr>
          <p:cNvSpPr/>
          <p:nvPr/>
        </p:nvSpPr>
        <p:spPr>
          <a:xfrm>
            <a:off x="1931671" y="1110734"/>
            <a:ext cx="2054858" cy="369332"/>
          </a:xfrm>
          <a:prstGeom prst="rect">
            <a:avLst/>
          </a:prstGeom>
        </p:spPr>
        <p:txBody>
          <a:bodyPr wrap="none">
            <a:spAutoFit/>
          </a:bodyPr>
          <a:lstStyle/>
          <a:p>
            <a:r>
              <a:rPr lang="en-US" dirty="0"/>
              <a:t>?: git status returns:</a:t>
            </a:r>
          </a:p>
        </p:txBody>
      </p:sp>
      <p:sp>
        <p:nvSpPr>
          <p:cNvPr id="9" name="Rectangle 8">
            <a:extLst>
              <a:ext uri="{FF2B5EF4-FFF2-40B4-BE49-F238E27FC236}">
                <a16:creationId xmlns:a16="http://schemas.microsoft.com/office/drawing/2014/main" id="{706D695F-DA9D-4F2A-80DD-80F757ACE4CD}"/>
              </a:ext>
            </a:extLst>
          </p:cNvPr>
          <p:cNvSpPr/>
          <p:nvPr/>
        </p:nvSpPr>
        <p:spPr>
          <a:xfrm>
            <a:off x="2032000" y="1727200"/>
            <a:ext cx="4546600" cy="2578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6C62B6-9ABA-44F0-BA81-AEF4AAA65DE7}"/>
              </a:ext>
            </a:extLst>
          </p:cNvPr>
          <p:cNvSpPr/>
          <p:nvPr/>
        </p:nvSpPr>
        <p:spPr>
          <a:xfrm>
            <a:off x="2106929" y="1792238"/>
            <a:ext cx="6096000" cy="2308324"/>
          </a:xfrm>
          <a:prstGeom prst="rect">
            <a:avLst/>
          </a:prstGeom>
        </p:spPr>
        <p:txBody>
          <a:bodyPr>
            <a:sp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"git rm --cached &lt;file&gt;..." to </a:t>
            </a:r>
            <a:r>
              <a:rPr lang="en-US" dirty="0" err="1"/>
              <a:t>unstage</a:t>
            </a:r>
            <a:r>
              <a:rPr lang="en-US" dirty="0"/>
              <a:t>)</a:t>
            </a:r>
          </a:p>
          <a:p>
            <a:endParaRPr lang="en-US" dirty="0"/>
          </a:p>
          <a:p>
            <a:r>
              <a:rPr lang="en-US" dirty="0"/>
              <a:t>	new file:   index.html</a:t>
            </a:r>
          </a:p>
        </p:txBody>
      </p:sp>
      <p:sp>
        <p:nvSpPr>
          <p:cNvPr id="11" name="Rectangle 10">
            <a:extLst>
              <a:ext uri="{FF2B5EF4-FFF2-40B4-BE49-F238E27FC236}">
                <a16:creationId xmlns:a16="http://schemas.microsoft.com/office/drawing/2014/main" id="{66E705D0-BFA3-412B-82E1-0D946E381125}"/>
              </a:ext>
            </a:extLst>
          </p:cNvPr>
          <p:cNvSpPr/>
          <p:nvPr/>
        </p:nvSpPr>
        <p:spPr>
          <a:xfrm>
            <a:off x="1931671" y="4552434"/>
            <a:ext cx="7937500" cy="369332"/>
          </a:xfrm>
          <a:prstGeom prst="rect">
            <a:avLst/>
          </a:prstGeom>
        </p:spPr>
        <p:txBody>
          <a:bodyPr wrap="square">
            <a:spAutoFit/>
          </a:bodyPr>
          <a:lstStyle/>
          <a:p>
            <a:r>
              <a:rPr lang="en-US" dirty="0"/>
              <a:t>How would you commit this with the message "adding new authors to index"</a:t>
            </a:r>
          </a:p>
        </p:txBody>
      </p:sp>
      <p:sp>
        <p:nvSpPr>
          <p:cNvPr id="12" name="Rectangle 11">
            <a:extLst>
              <a:ext uri="{FF2B5EF4-FFF2-40B4-BE49-F238E27FC236}">
                <a16:creationId xmlns:a16="http://schemas.microsoft.com/office/drawing/2014/main" id="{8FF1AEF9-5A37-4701-875C-7F7BD856B0A4}"/>
              </a:ext>
            </a:extLst>
          </p:cNvPr>
          <p:cNvSpPr/>
          <p:nvPr/>
        </p:nvSpPr>
        <p:spPr>
          <a:xfrm>
            <a:off x="1931671" y="5168900"/>
            <a:ext cx="6096000" cy="923330"/>
          </a:xfrm>
          <a:prstGeom prst="rect">
            <a:avLst/>
          </a:prstGeom>
        </p:spPr>
        <p:txBody>
          <a:bodyPr>
            <a:spAutoFit/>
          </a:bodyPr>
          <a:lstStyle/>
          <a:p>
            <a:pPr marL="342900" indent="-342900">
              <a:buFont typeface="+mj-lt"/>
              <a:buAutoNum type="alphaLcPeriod"/>
            </a:pPr>
            <a:r>
              <a:rPr lang="en-US" dirty="0"/>
              <a:t>git commit -m "adding new authors to index"</a:t>
            </a:r>
          </a:p>
          <a:p>
            <a:pPr marL="342900" indent="-342900">
              <a:buFont typeface="+mj-lt"/>
              <a:buAutoNum type="alphaLcPeriod"/>
            </a:pPr>
            <a:r>
              <a:rPr lang="en-US" dirty="0"/>
              <a:t>git commit "adding new authors to index"</a:t>
            </a:r>
          </a:p>
          <a:p>
            <a:pPr marL="342900" indent="-342900">
              <a:buFont typeface="+mj-lt"/>
              <a:buAutoNum type="alphaLcPeriod"/>
            </a:pPr>
            <a:r>
              <a:rPr lang="en-US" dirty="0"/>
              <a:t>git commit .</a:t>
            </a:r>
          </a:p>
        </p:txBody>
      </p:sp>
    </p:spTree>
    <p:extLst>
      <p:ext uri="{BB962C8B-B14F-4D97-AF65-F5344CB8AC3E}">
        <p14:creationId xmlns:p14="http://schemas.microsoft.com/office/powerpoint/2010/main" val="1411611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A94A7D1-FF42-4BF1-B1A3-D79AAD5CAA1B}"/>
              </a:ext>
            </a:extLst>
          </p:cNvPr>
          <p:cNvSpPr/>
          <p:nvPr/>
        </p:nvSpPr>
        <p:spPr>
          <a:xfrm>
            <a:off x="6096000" y="3021512"/>
            <a:ext cx="5273310" cy="8149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Practice online</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235581" y="6465098"/>
            <a:ext cx="563641" cy="1174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36</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8" y="869950"/>
            <a:ext cx="10725165" cy="1114408"/>
          </a:xfrm>
          <a:prstGeom prst="rect">
            <a:avLst/>
          </a:prstGeom>
        </p:spPr>
        <p:txBody>
          <a:bodyPr wrap="square">
            <a:spAutoFit/>
          </a:bodyPr>
          <a:lstStyle/>
          <a:p>
            <a:pPr marL="285750" indent="-285750" fontAlgn="base">
              <a:lnSpc>
                <a:spcPct val="200000"/>
              </a:lnSpc>
              <a:buFont typeface="Arial" panose="020B0604020202020204" pitchFamily="34" charset="0"/>
              <a:buChar char="›"/>
            </a:pPr>
            <a:endParaRPr lang="en-US" dirty="0">
              <a:solidFill>
                <a:srgbClr val="000000"/>
              </a:solidFill>
              <a:latin typeface="Arial" panose="020B0604020202020204" pitchFamily="34" charset="0"/>
            </a:endParaRPr>
          </a:p>
          <a:p>
            <a:pPr marL="285750" indent="-285750" fontAlgn="base">
              <a:lnSpc>
                <a:spcPct val="200000"/>
              </a:lnSpc>
              <a:buFont typeface="Arial" panose="020B0604020202020204" pitchFamily="34" charset="0"/>
              <a:buChar char="›"/>
            </a:pPr>
            <a:endParaRPr lang="ro-RO" dirty="0">
              <a:solidFill>
                <a:srgbClr val="000000"/>
              </a:solidFill>
              <a:latin typeface="Arial" panose="020B0604020202020204" pitchFamily="34" charset="0"/>
            </a:endParaRPr>
          </a:p>
        </p:txBody>
      </p:sp>
      <p:pic>
        <p:nvPicPr>
          <p:cNvPr id="9" name="Picture 8">
            <a:hlinkClick r:id="rId4"/>
            <a:extLst>
              <a:ext uri="{FF2B5EF4-FFF2-40B4-BE49-F238E27FC236}">
                <a16:creationId xmlns:a16="http://schemas.microsoft.com/office/drawing/2014/main" id="{5B35470E-01D9-4AC0-B44E-3D445A33EEE3}"/>
              </a:ext>
            </a:extLst>
          </p:cNvPr>
          <p:cNvPicPr>
            <a:picLocks noChangeAspect="1"/>
          </p:cNvPicPr>
          <p:nvPr/>
        </p:nvPicPr>
        <p:blipFill>
          <a:blip r:embed="rId5"/>
          <a:stretch>
            <a:fillRect/>
          </a:stretch>
        </p:blipFill>
        <p:spPr>
          <a:xfrm>
            <a:off x="569167" y="1270403"/>
            <a:ext cx="5273310" cy="4317192"/>
          </a:xfrm>
          <a:prstGeom prst="rect">
            <a:avLst/>
          </a:prstGeom>
        </p:spPr>
      </p:pic>
      <p:sp>
        <p:nvSpPr>
          <p:cNvPr id="13" name="TextBox 12">
            <a:extLst>
              <a:ext uri="{FF2B5EF4-FFF2-40B4-BE49-F238E27FC236}">
                <a16:creationId xmlns:a16="http://schemas.microsoft.com/office/drawing/2014/main" id="{48FFD507-94A5-402E-A4C3-78EC60C13B71}"/>
              </a:ext>
            </a:extLst>
          </p:cNvPr>
          <p:cNvSpPr txBox="1"/>
          <p:nvPr/>
        </p:nvSpPr>
        <p:spPr>
          <a:xfrm>
            <a:off x="6096000" y="3244333"/>
            <a:ext cx="5273310" cy="369332"/>
          </a:xfrm>
          <a:prstGeom prst="rect">
            <a:avLst/>
          </a:prstGeom>
          <a:noFill/>
        </p:spPr>
        <p:txBody>
          <a:bodyPr wrap="square">
            <a:spAutoFit/>
          </a:bodyPr>
          <a:lstStyle/>
          <a:p>
            <a:pPr algn="ctr"/>
            <a:r>
              <a:rPr lang="en-US" dirty="0">
                <a:hlinkClick r:id="rId4"/>
              </a:rPr>
              <a:t>https://learngitbranching.js.org/?locale=en_EN</a:t>
            </a:r>
            <a:endParaRPr lang="en-US" dirty="0"/>
          </a:p>
        </p:txBody>
      </p:sp>
    </p:spTree>
    <p:extLst>
      <p:ext uri="{BB962C8B-B14F-4D97-AF65-F5344CB8AC3E}">
        <p14:creationId xmlns:p14="http://schemas.microsoft.com/office/powerpoint/2010/main" val="1417584260"/>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BEDEC"/>
        </a:solidFill>
        <a:effectLst/>
      </p:bgPr>
    </p:bg>
    <p:spTree>
      <p:nvGrpSpPr>
        <p:cNvPr id="1" name=""/>
        <p:cNvGrpSpPr/>
        <p:nvPr/>
      </p:nvGrpSpPr>
      <p:grpSpPr>
        <a:xfrm>
          <a:off x="0" y="0"/>
          <a:ext cx="0" cy="0"/>
          <a:chOff x="0" y="0"/>
          <a:chExt cx="0" cy="0"/>
        </a:xfrm>
      </p:grpSpPr>
      <p:sp>
        <p:nvSpPr>
          <p:cNvPr id="7" name="Titel 12">
            <a:extLst>
              <a:ext uri="{FF2B5EF4-FFF2-40B4-BE49-F238E27FC236}">
                <a16:creationId xmlns:a16="http://schemas.microsoft.com/office/drawing/2014/main" id="{6174DB92-3C20-4D17-B646-CCC796C1150C}"/>
              </a:ext>
            </a:extLst>
          </p:cNvPr>
          <p:cNvSpPr txBox="1">
            <a:spLocks/>
          </p:cNvSpPr>
          <p:nvPr/>
        </p:nvSpPr>
        <p:spPr>
          <a:xfrm>
            <a:off x="392778" y="1068324"/>
            <a:ext cx="11494422"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pPr algn="ctr"/>
            <a:r>
              <a:rPr lang="en-US" sz="3200" dirty="0">
                <a:solidFill>
                  <a:srgbClr val="FFA500"/>
                </a:solidFill>
                <a:latin typeface="Arial Nova" panose="020B0504020202020204" pitchFamily="34" charset="0"/>
              </a:rPr>
              <a:t>Feedback</a:t>
            </a:r>
          </a:p>
        </p:txBody>
      </p:sp>
      <p:sp>
        <p:nvSpPr>
          <p:cNvPr id="9" name="Fußzeilenplatzhalter 3">
            <a:extLst>
              <a:ext uri="{FF2B5EF4-FFF2-40B4-BE49-F238E27FC236}">
                <a16:creationId xmlns:a16="http://schemas.microsoft.com/office/drawing/2014/main" id="{F80ECA6D-7889-43FE-8291-BE4A938B31D6}"/>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pic>
        <p:nvPicPr>
          <p:cNvPr id="10" name="Picture 9">
            <a:extLst>
              <a:ext uri="{FF2B5EF4-FFF2-40B4-BE49-F238E27FC236}">
                <a16:creationId xmlns:a16="http://schemas.microsoft.com/office/drawing/2014/main" id="{1C980603-80FB-48C7-8EE2-769310E6C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80196"/>
            <a:ext cx="2563373" cy="787910"/>
          </a:xfrm>
          <a:prstGeom prst="rect">
            <a:avLst/>
          </a:prstGeom>
        </p:spPr>
      </p:pic>
      <p:sp>
        <p:nvSpPr>
          <p:cNvPr id="11" name="Footer Placeholder 24">
            <a:extLst>
              <a:ext uri="{FF2B5EF4-FFF2-40B4-BE49-F238E27FC236}">
                <a16:creationId xmlns:a16="http://schemas.microsoft.com/office/drawing/2014/main" id="{C8AD9C71-2049-4815-B81C-1AB80B9174A5}"/>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18" name="Picture 17">
            <a:extLst>
              <a:ext uri="{FF2B5EF4-FFF2-40B4-BE49-F238E27FC236}">
                <a16:creationId xmlns:a16="http://schemas.microsoft.com/office/drawing/2014/main" id="{B29ECC12-D7F2-4919-AA2D-F0C7081F6671}"/>
              </a:ext>
            </a:extLst>
          </p:cNvPr>
          <p:cNvPicPr>
            <a:picLocks noChangeAspect="1"/>
          </p:cNvPicPr>
          <p:nvPr/>
        </p:nvPicPr>
        <p:blipFill>
          <a:blip r:embed="rId4"/>
          <a:stretch>
            <a:fillRect/>
          </a:stretch>
        </p:blipFill>
        <p:spPr>
          <a:xfrm>
            <a:off x="1551941" y="2033596"/>
            <a:ext cx="9088118" cy="2095792"/>
          </a:xfrm>
          <a:prstGeom prst="rect">
            <a:avLst/>
          </a:prstGeom>
        </p:spPr>
      </p:pic>
    </p:spTree>
    <p:extLst>
      <p:ext uri="{BB962C8B-B14F-4D97-AF65-F5344CB8AC3E}">
        <p14:creationId xmlns:p14="http://schemas.microsoft.com/office/powerpoint/2010/main" val="2620571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EABA83-5722-4C66-8C15-F9F279A544BD}"/>
              </a:ext>
            </a:extLst>
          </p:cNvPr>
          <p:cNvSpPr/>
          <p:nvPr/>
        </p:nvSpPr>
        <p:spPr>
          <a:xfrm>
            <a:off x="-1" y="1133721"/>
            <a:ext cx="12192000" cy="4690489"/>
          </a:xfrm>
          <a:prstGeom prst="rect">
            <a:avLst/>
          </a:prstGeom>
          <a:solidFill>
            <a:srgbClr val="FAF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395289" y="303212"/>
            <a:ext cx="9663111" cy="720000"/>
          </a:xfrm>
        </p:spPr>
        <p:txBody>
          <a:bodyPr>
            <a:normAutofit/>
          </a:bodyPr>
          <a:lstStyle/>
          <a:p>
            <a:r>
              <a:rPr lang="it-IT" sz="2400" dirty="0">
                <a:solidFill>
                  <a:srgbClr val="FFA500"/>
                </a:solidFill>
                <a:latin typeface="Arial Nova" panose="020B0504020202020204" pitchFamily="34" charset="0"/>
              </a:rPr>
              <a:t>Introduction in CI/CD procesess </a:t>
            </a:r>
            <a:endParaRPr lang="en-US" sz="24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472855" y="6381118"/>
            <a:ext cx="326367" cy="12209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4</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8862647" y="6385749"/>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2019C11-72D2-4A96-B76A-2086819E8FC0}"/>
              </a:ext>
            </a:extLst>
          </p:cNvPr>
          <p:cNvPicPr>
            <a:picLocks noChangeAspect="1"/>
          </p:cNvPicPr>
          <p:nvPr/>
        </p:nvPicPr>
        <p:blipFill>
          <a:blip r:embed="rId4"/>
          <a:stretch>
            <a:fillRect/>
          </a:stretch>
        </p:blipFill>
        <p:spPr>
          <a:xfrm>
            <a:off x="1674464" y="2123754"/>
            <a:ext cx="8493914" cy="3444833"/>
          </a:xfrm>
          <a:prstGeom prst="rect">
            <a:avLst/>
          </a:prstGeom>
        </p:spPr>
      </p:pic>
      <p:sp>
        <p:nvSpPr>
          <p:cNvPr id="22" name="Rectangle 21">
            <a:extLst>
              <a:ext uri="{FF2B5EF4-FFF2-40B4-BE49-F238E27FC236}">
                <a16:creationId xmlns:a16="http://schemas.microsoft.com/office/drawing/2014/main" id="{6A756A36-88EB-4AE2-841E-48EBA30C7F01}"/>
              </a:ext>
            </a:extLst>
          </p:cNvPr>
          <p:cNvSpPr/>
          <p:nvPr/>
        </p:nvSpPr>
        <p:spPr>
          <a:xfrm>
            <a:off x="21771" y="1126467"/>
            <a:ext cx="12192000" cy="894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AE54EBF-72DE-4064-8F35-5AD06B8D61E2}"/>
              </a:ext>
            </a:extLst>
          </p:cNvPr>
          <p:cNvGrpSpPr/>
          <p:nvPr/>
        </p:nvGrpSpPr>
        <p:grpSpPr>
          <a:xfrm>
            <a:off x="4680895" y="1257781"/>
            <a:ext cx="2481051" cy="666924"/>
            <a:chOff x="1905000" y="1475685"/>
            <a:chExt cx="5211417" cy="1400865"/>
          </a:xfrm>
        </p:grpSpPr>
        <p:pic>
          <p:nvPicPr>
            <p:cNvPr id="11" name="Picture 2" descr="Image result for git bash">
              <a:extLst>
                <a:ext uri="{FF2B5EF4-FFF2-40B4-BE49-F238E27FC236}">
                  <a16:creationId xmlns:a16="http://schemas.microsoft.com/office/drawing/2014/main" id="{34B055EB-284B-4D27-AE5B-05ACB251B5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628929"/>
              <a:ext cx="1095221" cy="10952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BE493C-4143-40BB-978F-78BA4D87B41B}"/>
                </a:ext>
              </a:extLst>
            </p:cNvPr>
            <p:cNvPicPr>
              <a:picLocks noChangeAspect="1"/>
            </p:cNvPicPr>
            <p:nvPr/>
          </p:nvPicPr>
          <p:blipFill rotWithShape="1">
            <a:blip r:embed="rId6">
              <a:extLst>
                <a:ext uri="{28A0092B-C50C-407E-A947-70E740481C1C}">
                  <a14:useLocalDpi xmlns:a14="http://schemas.microsoft.com/office/drawing/2010/main" val="0"/>
                </a:ext>
              </a:extLst>
            </a:blip>
            <a:srcRect r="58290"/>
            <a:stretch/>
          </p:blipFill>
          <p:spPr>
            <a:xfrm>
              <a:off x="3200400" y="1475685"/>
              <a:ext cx="1385455" cy="1325217"/>
            </a:xfrm>
            <a:prstGeom prst="rect">
              <a:avLst/>
            </a:prstGeom>
          </p:spPr>
        </p:pic>
        <p:pic>
          <p:nvPicPr>
            <p:cNvPr id="13" name="Picture 12">
              <a:extLst>
                <a:ext uri="{FF2B5EF4-FFF2-40B4-BE49-F238E27FC236}">
                  <a16:creationId xmlns:a16="http://schemas.microsoft.com/office/drawing/2014/main" id="{69288608-616B-4E6B-B7AC-76EEF749BBE8}"/>
                </a:ext>
              </a:extLst>
            </p:cNvPr>
            <p:cNvPicPr>
              <a:picLocks noChangeAspect="1"/>
            </p:cNvPicPr>
            <p:nvPr/>
          </p:nvPicPr>
          <p:blipFill>
            <a:blip r:embed="rId7"/>
            <a:stretch>
              <a:fillRect/>
            </a:stretch>
          </p:blipFill>
          <p:spPr>
            <a:xfrm>
              <a:off x="4648200" y="1531941"/>
              <a:ext cx="1219055" cy="1219055"/>
            </a:xfrm>
            <a:prstGeom prst="rect">
              <a:avLst/>
            </a:prstGeom>
          </p:spPr>
        </p:pic>
        <p:pic>
          <p:nvPicPr>
            <p:cNvPr id="14" name="Picture 4" descr="Image result for Jenkins">
              <a:extLst>
                <a:ext uri="{FF2B5EF4-FFF2-40B4-BE49-F238E27FC236}">
                  <a16:creationId xmlns:a16="http://schemas.microsoft.com/office/drawing/2014/main" id="{497D963D-8937-446C-A827-1A5249CB43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1551333"/>
              <a:ext cx="1325217" cy="13252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754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B1577-D5CF-46F8-A5FD-53616BC9D135}"/>
              </a:ext>
            </a:extLst>
          </p:cNvPr>
          <p:cNvPicPr>
            <a:picLocks noChangeAspect="1"/>
          </p:cNvPicPr>
          <p:nvPr/>
        </p:nvPicPr>
        <p:blipFill>
          <a:blip r:embed="rId3">
            <a:alphaModFix amt="5000"/>
          </a:blip>
          <a:stretch>
            <a:fillRect/>
          </a:stretch>
        </p:blipFill>
        <p:spPr>
          <a:xfrm>
            <a:off x="502571" y="1538514"/>
            <a:ext cx="11276555" cy="4573375"/>
          </a:xfrm>
          <a:prstGeom prst="rect">
            <a:avLst/>
          </a:prstGeom>
        </p:spPr>
      </p:pic>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472855" y="6465097"/>
            <a:ext cx="326367" cy="12209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5</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7" y="1039560"/>
            <a:ext cx="10725165" cy="4438395"/>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Introduction in CI/CD procesess</a:t>
            </a:r>
            <a:r>
              <a:rPr lang="en-US" sz="1400" dirty="0">
                <a:latin typeface="Arial" panose="020B0604020202020204" pitchFamily="34" charset="0"/>
              </a:rPr>
              <a:t>​</a:t>
            </a:r>
          </a:p>
          <a:p>
            <a:pPr marL="285750" indent="-285750" fontAlgn="base">
              <a:lnSpc>
                <a:spcPct val="200000"/>
              </a:lnSpc>
              <a:buFont typeface="Arial" panose="020B0604020202020204" pitchFamily="34" charset="0"/>
              <a:buChar char="›"/>
            </a:pPr>
            <a:r>
              <a:rPr lang="en-US" b="1" dirty="0">
                <a:solidFill>
                  <a:srgbClr val="EB9903"/>
                </a:solidFill>
                <a:latin typeface="Arial" panose="020B0604020202020204" pitchFamily="34" charset="0"/>
              </a:rPr>
              <a:t>2. </a:t>
            </a:r>
            <a:r>
              <a:rPr lang="ro-RO" b="1" dirty="0">
                <a:solidFill>
                  <a:srgbClr val="EB9903"/>
                </a:solidFill>
                <a:latin typeface="Arial" panose="020B0604020202020204" pitchFamily="34" charset="0"/>
              </a:rPr>
              <a:t>git </a:t>
            </a:r>
            <a:r>
              <a:rPr lang="ro-RO" sz="1400" b="1" dirty="0">
                <a:solidFill>
                  <a:srgbClr val="EB9903"/>
                </a:solidFill>
                <a:latin typeface="Arial" panose="020B0604020202020204" pitchFamily="34" charset="0"/>
              </a:rPr>
              <a:t>- A distributed version control system</a:t>
            </a:r>
            <a:endParaRPr lang="en-US" sz="1400" b="1" dirty="0">
              <a:solidFill>
                <a:srgbClr val="EB9903"/>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3. </a:t>
            </a:r>
            <a:r>
              <a:rPr lang="ro-RO" dirty="0">
                <a:solidFill>
                  <a:srgbClr val="000000"/>
                </a:solidFill>
                <a:latin typeface="Arial" panose="020B0604020202020204" pitchFamily="34" charset="0"/>
              </a:rPr>
              <a:t>gerrit</a:t>
            </a:r>
            <a:r>
              <a:rPr lang="en-US" sz="1400" dirty="0">
                <a:latin typeface="Arial" panose="020B0604020202020204" pitchFamily="34" charset="0"/>
              </a:rPr>
              <a:t>​</a:t>
            </a:r>
            <a:r>
              <a:rPr lang="ro-RO" sz="1400" dirty="0">
                <a:latin typeface="Arial" panose="020B0604020202020204" pitchFamily="34" charset="0"/>
              </a:rPr>
              <a:t> - Web based code review and repository management for git.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4. </a:t>
            </a:r>
            <a:r>
              <a:rPr lang="ro-RO" dirty="0">
                <a:solidFill>
                  <a:srgbClr val="000000"/>
                </a:solidFill>
                <a:latin typeface="Arial" panose="020B0604020202020204" pitchFamily="34" charset="0"/>
              </a:rPr>
              <a:t>Github</a:t>
            </a:r>
            <a:r>
              <a:rPr lang="en-US" dirty="0">
                <a:latin typeface="Arial" panose="020B0604020202020204" pitchFamily="34" charset="0"/>
              </a:rPr>
              <a:t>​</a:t>
            </a:r>
            <a:r>
              <a:rPr lang="ro-RO" dirty="0">
                <a:latin typeface="Arial" panose="020B0604020202020204" pitchFamily="34" charset="0"/>
              </a:rPr>
              <a:t> </a:t>
            </a:r>
            <a:r>
              <a:rPr lang="ro-RO" sz="1400" dirty="0">
                <a:latin typeface="Arial" panose="020B0604020202020204" pitchFamily="34" charset="0"/>
              </a:rPr>
              <a:t>- git repository hosting service, web based interface for git.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ro-RO" dirty="0">
                <a:solidFill>
                  <a:srgbClr val="000000"/>
                </a:solidFill>
                <a:latin typeface="Arial" panose="020B0604020202020204" pitchFamily="34" charset="0"/>
              </a:rPr>
              <a:t>Jenkins </a:t>
            </a:r>
            <a:r>
              <a:rPr lang="ro-RO" sz="1400" dirty="0">
                <a:solidFill>
                  <a:srgbClr val="000000"/>
                </a:solidFill>
                <a:latin typeface="Arial" panose="020B0604020202020204" pitchFamily="34" charset="0"/>
              </a:rPr>
              <a:t>– Free and open source automation server. </a:t>
            </a:r>
          </a:p>
          <a:p>
            <a:pPr marL="285750" indent="-285750" fontAlgn="base">
              <a:lnSpc>
                <a:spcPct val="200000"/>
              </a:lnSpc>
              <a:buFont typeface="Arial" panose="020B0604020202020204" pitchFamily="34" charset="0"/>
              <a:buChar char="›"/>
            </a:pPr>
            <a:r>
              <a:rPr lang="ro-RO" b="0" i="0" dirty="0">
                <a:solidFill>
                  <a:srgbClr val="000000"/>
                </a:solidFill>
                <a:effectLst/>
                <a:latin typeface="Arial" panose="020B0604020202020204" pitchFamily="34" charset="0"/>
              </a:rPr>
              <a:t>6. Workflow</a:t>
            </a:r>
            <a:endParaRPr lang="ro-RO" sz="1400" b="0" i="0" dirty="0">
              <a:solidFill>
                <a:srgbClr val="000000"/>
              </a:solidFill>
              <a:effectLst/>
              <a:latin typeface="Arial" panose="020B0604020202020204" pitchFamily="34" charset="0"/>
            </a:endParaRPr>
          </a:p>
          <a:p>
            <a:pPr marL="285750" indent="-285750" fontAlgn="base">
              <a:lnSpc>
                <a:spcPct val="200000"/>
              </a:lnSpc>
              <a:buFont typeface="Arial" panose="020B0604020202020204" pitchFamily="34" charset="0"/>
              <a:buChar char="›"/>
            </a:pPr>
            <a:r>
              <a:rPr lang="ro-RO" sz="1600" b="1" dirty="0">
                <a:solidFill>
                  <a:srgbClr val="000000"/>
                </a:solidFill>
                <a:latin typeface="Arial" panose="020B0604020202020204" pitchFamily="34" charset="0"/>
              </a:rPr>
              <a:t>Questions</a:t>
            </a:r>
            <a:r>
              <a:rPr lang="ro-RO" sz="1200" dirty="0">
                <a:solidFill>
                  <a:srgbClr val="000000"/>
                </a:solidFill>
                <a:latin typeface="Arial" panose="020B0604020202020204" pitchFamily="34" charset="0"/>
              </a:rPr>
              <a:t> </a:t>
            </a:r>
            <a:r>
              <a:rPr lang="ro-RO" sz="1400" dirty="0">
                <a:solidFill>
                  <a:srgbClr val="000000"/>
                </a:solidFill>
                <a:latin typeface="Arial" panose="020B0604020202020204" pitchFamily="34" charset="0"/>
              </a:rPr>
              <a:t>(1</a:t>
            </a:r>
            <a:r>
              <a:rPr lang="en-US" sz="1400" dirty="0">
                <a:solidFill>
                  <a:srgbClr val="000000"/>
                </a:solidFill>
                <a:latin typeface="Arial" panose="020B0604020202020204" pitchFamily="34" charset="0"/>
              </a:rPr>
              <a:t>0</a:t>
            </a:r>
            <a:r>
              <a:rPr lang="ro-RO" sz="1400" dirty="0">
                <a:solidFill>
                  <a:srgbClr val="000000"/>
                </a:solidFill>
                <a:latin typeface="Arial" panose="020B0604020202020204" pitchFamily="34" charset="0"/>
              </a:rPr>
              <a:t> min)</a:t>
            </a:r>
          </a:p>
          <a:p>
            <a:pPr marL="285750" indent="-285750" fontAlgn="base">
              <a:lnSpc>
                <a:spcPct val="200000"/>
              </a:lnSpc>
              <a:buFont typeface="Arial" panose="020B0604020202020204" pitchFamily="34" charset="0"/>
              <a:buChar char="›"/>
            </a:pPr>
            <a:r>
              <a:rPr lang="ro-RO" sz="1600" b="1" i="0" dirty="0">
                <a:solidFill>
                  <a:srgbClr val="000000"/>
                </a:solidFill>
                <a:effectLst/>
                <a:latin typeface="Arial" panose="020B0604020202020204" pitchFamily="34" charset="0"/>
              </a:rPr>
              <a:t>Break</a:t>
            </a:r>
            <a:r>
              <a:rPr lang="ro-RO" sz="1200" b="0" i="0" dirty="0">
                <a:solidFill>
                  <a:srgbClr val="000000"/>
                </a:solidFill>
                <a:effectLst/>
                <a:latin typeface="Arial" panose="020B0604020202020204" pitchFamily="34" charset="0"/>
              </a:rPr>
              <a:t> </a:t>
            </a:r>
            <a:r>
              <a:rPr lang="ro-RO" sz="1400" b="0" i="0" dirty="0">
                <a:solidFill>
                  <a:srgbClr val="000000"/>
                </a:solidFill>
                <a:effectLst/>
                <a:latin typeface="Arial" panose="020B0604020202020204" pitchFamily="34" charset="0"/>
              </a:rPr>
              <a:t>(20 min)</a:t>
            </a:r>
            <a:endParaRPr lang="ro-RO" sz="12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274584763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EABA83-5722-4C66-8C15-F9F279A544BD}"/>
              </a:ext>
            </a:extLst>
          </p:cNvPr>
          <p:cNvSpPr/>
          <p:nvPr/>
        </p:nvSpPr>
        <p:spPr>
          <a:xfrm>
            <a:off x="-1" y="1126756"/>
            <a:ext cx="12192000" cy="3946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80865" y="303212"/>
            <a:ext cx="12027159" cy="604309"/>
          </a:xfrm>
        </p:spPr>
        <p:txBody>
          <a:bodyPr>
            <a:normAutofit/>
          </a:bodyPr>
          <a:lstStyle/>
          <a:p>
            <a:pPr algn="ctr"/>
            <a:r>
              <a:rPr lang="ro-RO" sz="3200" b="0" dirty="0">
                <a:solidFill>
                  <a:srgbClr val="FFA500"/>
                </a:solidFill>
                <a:latin typeface="Arial Nova" panose="020B0504020202020204" pitchFamily="34" charset="0"/>
              </a:rPr>
              <a:t>g</a:t>
            </a:r>
            <a:r>
              <a:rPr lang="en-US" sz="3200" b="0" dirty="0">
                <a:solidFill>
                  <a:srgbClr val="FFA500"/>
                </a:solidFill>
                <a:latin typeface="Arial Nova" panose="020B0504020202020204" pitchFamily="34" charset="0"/>
              </a:rPr>
              <a:t>it</a:t>
            </a:r>
            <a:endParaRPr lang="en-US" sz="32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472855" y="6381118"/>
            <a:ext cx="326367" cy="12209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6</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9034272" y="6385750"/>
            <a:ext cx="2201309" cy="16903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96CC048B-4951-407F-BFF7-12AC25A065B4}"/>
              </a:ext>
            </a:extLst>
          </p:cNvPr>
          <p:cNvSpPr/>
          <p:nvPr/>
        </p:nvSpPr>
        <p:spPr>
          <a:xfrm>
            <a:off x="430648" y="2422737"/>
            <a:ext cx="4168913"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Git este un sistem distribuit de control al versiunilor de proiect.</a:t>
            </a:r>
            <a:endParaRPr lang="en-US" dirty="0"/>
          </a:p>
        </p:txBody>
      </p:sp>
      <p:sp>
        <p:nvSpPr>
          <p:cNvPr id="14" name="Rectangle: Rounded Corners 13">
            <a:extLst>
              <a:ext uri="{FF2B5EF4-FFF2-40B4-BE49-F238E27FC236}">
                <a16:creationId xmlns:a16="http://schemas.microsoft.com/office/drawing/2014/main" id="{EB27320F-0BF1-4D94-8B89-905F78CF4560}"/>
              </a:ext>
            </a:extLst>
          </p:cNvPr>
          <p:cNvSpPr/>
          <p:nvPr/>
        </p:nvSpPr>
        <p:spPr>
          <a:xfrm>
            <a:off x="430648" y="3550755"/>
            <a:ext cx="4168913" cy="846183"/>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E</a:t>
            </a:r>
            <a:r>
              <a:rPr lang="en-US" dirty="0" err="1"/>
              <a:t>ste</a:t>
            </a:r>
            <a:r>
              <a:rPr lang="en-US" dirty="0"/>
              <a:t> un s</a:t>
            </a:r>
            <a:r>
              <a:rPr lang="ro-RO" dirty="0"/>
              <a:t>i</a:t>
            </a:r>
            <a:r>
              <a:rPr lang="en-US" dirty="0"/>
              <a:t>stem care </a:t>
            </a:r>
            <a:r>
              <a:rPr lang="ro-RO" dirty="0"/>
              <a:t>înregistrează modificările aduse fișierelor noastre.</a:t>
            </a:r>
            <a:endParaRPr lang="en-US" dirty="0"/>
          </a:p>
        </p:txBody>
      </p:sp>
      <p:sp>
        <p:nvSpPr>
          <p:cNvPr id="15" name="Title 2">
            <a:extLst>
              <a:ext uri="{FF2B5EF4-FFF2-40B4-BE49-F238E27FC236}">
                <a16:creationId xmlns:a16="http://schemas.microsoft.com/office/drawing/2014/main" id="{02D29062-0584-45A9-8769-ECACBD70C41C}"/>
              </a:ext>
            </a:extLst>
          </p:cNvPr>
          <p:cNvSpPr txBox="1">
            <a:spLocks/>
          </p:cNvSpPr>
          <p:nvPr/>
        </p:nvSpPr>
        <p:spPr>
          <a:xfrm>
            <a:off x="233266" y="1614363"/>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What is git ?</a:t>
            </a:r>
            <a:endParaRPr lang="en-US" sz="3200" dirty="0">
              <a:solidFill>
                <a:schemeClr val="tx1">
                  <a:lumMod val="75000"/>
                  <a:lumOff val="25000"/>
                </a:schemeClr>
              </a:solidFill>
              <a:latin typeface="Arial Nova" panose="020B0504020202020204" pitchFamily="34" charset="0"/>
            </a:endParaRPr>
          </a:p>
        </p:txBody>
      </p:sp>
      <p:sp>
        <p:nvSpPr>
          <p:cNvPr id="22" name="Rectangle: Rounded Corners 21">
            <a:extLst>
              <a:ext uri="{FF2B5EF4-FFF2-40B4-BE49-F238E27FC236}">
                <a16:creationId xmlns:a16="http://schemas.microsoft.com/office/drawing/2014/main" id="{A68C9372-F6F7-4CF5-AE7D-F6A88506FEA3}"/>
              </a:ext>
            </a:extLst>
          </p:cNvPr>
          <p:cNvSpPr/>
          <p:nvPr/>
        </p:nvSpPr>
        <p:spPr>
          <a:xfrm>
            <a:off x="8319182" y="2648352"/>
            <a:ext cx="2607269" cy="394752"/>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Proiect_v1</a:t>
            </a:r>
            <a:endParaRPr lang="en-US" dirty="0"/>
          </a:p>
        </p:txBody>
      </p:sp>
      <p:sp>
        <p:nvSpPr>
          <p:cNvPr id="24" name="Rectangle: Rounded Corners 23">
            <a:extLst>
              <a:ext uri="{FF2B5EF4-FFF2-40B4-BE49-F238E27FC236}">
                <a16:creationId xmlns:a16="http://schemas.microsoft.com/office/drawing/2014/main" id="{B22ACDCB-7E85-4750-ADB2-C692E9F8D0C0}"/>
              </a:ext>
            </a:extLst>
          </p:cNvPr>
          <p:cNvSpPr/>
          <p:nvPr/>
        </p:nvSpPr>
        <p:spPr>
          <a:xfrm>
            <a:off x="8319182" y="3152257"/>
            <a:ext cx="2607269" cy="394751"/>
          </a:xfrm>
          <a:prstGeom prst="roundRect">
            <a:avLst/>
          </a:prstGeom>
          <a:solidFill>
            <a:srgbClr val="FD1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Proiect_v2</a:t>
            </a:r>
            <a:endParaRPr lang="en-US" dirty="0"/>
          </a:p>
        </p:txBody>
      </p:sp>
      <p:sp>
        <p:nvSpPr>
          <p:cNvPr id="25" name="Title 2">
            <a:extLst>
              <a:ext uri="{FF2B5EF4-FFF2-40B4-BE49-F238E27FC236}">
                <a16:creationId xmlns:a16="http://schemas.microsoft.com/office/drawing/2014/main" id="{26C68016-BDF4-416D-8A56-2DEE20D65758}"/>
              </a:ext>
            </a:extLst>
          </p:cNvPr>
          <p:cNvSpPr txBox="1">
            <a:spLocks/>
          </p:cNvSpPr>
          <p:nvPr/>
        </p:nvSpPr>
        <p:spPr>
          <a:xfrm>
            <a:off x="7287639" y="1614263"/>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Why git ?</a:t>
            </a:r>
            <a:endParaRPr lang="en-US" sz="3200" dirty="0">
              <a:solidFill>
                <a:schemeClr val="tx1">
                  <a:lumMod val="75000"/>
                  <a:lumOff val="25000"/>
                </a:schemeClr>
              </a:solidFill>
              <a:latin typeface="Arial Nova" panose="020B0504020202020204" pitchFamily="34" charset="0"/>
            </a:endParaRPr>
          </a:p>
        </p:txBody>
      </p:sp>
      <p:sp>
        <p:nvSpPr>
          <p:cNvPr id="26" name="Rectangle: Rounded Corners 25">
            <a:extLst>
              <a:ext uri="{FF2B5EF4-FFF2-40B4-BE49-F238E27FC236}">
                <a16:creationId xmlns:a16="http://schemas.microsoft.com/office/drawing/2014/main" id="{FD760A98-AF59-47B4-8AA5-A13A74FC39BB}"/>
              </a:ext>
            </a:extLst>
          </p:cNvPr>
          <p:cNvSpPr/>
          <p:nvPr/>
        </p:nvSpPr>
        <p:spPr>
          <a:xfrm>
            <a:off x="8323432" y="4204038"/>
            <a:ext cx="2607269" cy="434226"/>
          </a:xfrm>
          <a:prstGeom prst="roundRect">
            <a:avLst/>
          </a:prstGeom>
          <a:solidFill>
            <a:srgbClr val="00D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Proiect_v10</a:t>
            </a:r>
            <a:endParaRPr lang="en-US" dirty="0"/>
          </a:p>
        </p:txBody>
      </p:sp>
      <p:sp>
        <p:nvSpPr>
          <p:cNvPr id="4" name="Oval 3">
            <a:extLst>
              <a:ext uri="{FF2B5EF4-FFF2-40B4-BE49-F238E27FC236}">
                <a16:creationId xmlns:a16="http://schemas.microsoft.com/office/drawing/2014/main" id="{CC512AC2-7323-4544-BE86-0DA515E6A22B}"/>
              </a:ext>
            </a:extLst>
          </p:cNvPr>
          <p:cNvSpPr/>
          <p:nvPr/>
        </p:nvSpPr>
        <p:spPr>
          <a:xfrm>
            <a:off x="9576735" y="4004326"/>
            <a:ext cx="85425" cy="85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17F9DE9-D173-423E-8AEC-099574EE3D1C}"/>
              </a:ext>
            </a:extLst>
          </p:cNvPr>
          <p:cNvSpPr/>
          <p:nvPr/>
        </p:nvSpPr>
        <p:spPr>
          <a:xfrm>
            <a:off x="9576735" y="3653806"/>
            <a:ext cx="85425" cy="85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DAA4D1F-FF93-4537-8D85-F8F58D591E05}"/>
              </a:ext>
            </a:extLst>
          </p:cNvPr>
          <p:cNvSpPr/>
          <p:nvPr/>
        </p:nvSpPr>
        <p:spPr>
          <a:xfrm>
            <a:off x="9576735" y="3829066"/>
            <a:ext cx="85425" cy="85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con&#10;&#10;Description automatically generated">
            <a:extLst>
              <a:ext uri="{FF2B5EF4-FFF2-40B4-BE49-F238E27FC236}">
                <a16:creationId xmlns:a16="http://schemas.microsoft.com/office/drawing/2014/main" id="{3F8E6419-BE73-4E3D-8D5C-2444CC1E1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270" y="2256696"/>
            <a:ext cx="1686878" cy="1686878"/>
          </a:xfrm>
          <a:prstGeom prst="rect">
            <a:avLst/>
          </a:prstGeom>
        </p:spPr>
      </p:pic>
    </p:spTree>
    <p:extLst>
      <p:ext uri="{BB962C8B-B14F-4D97-AF65-F5344CB8AC3E}">
        <p14:creationId xmlns:p14="http://schemas.microsoft.com/office/powerpoint/2010/main" val="324262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22" grpId="0" animBg="1"/>
      <p:bldP spid="24" grpId="0" animBg="1"/>
      <p:bldP spid="26" grpId="0" animBg="1"/>
      <p:bldP spid="4"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83519-58F6-4879-A163-4025404B11EA}"/>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32647-9913-4D55-87C2-AF72105B5B6C}"/>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EABA83-5722-4C66-8C15-F9F279A544BD}"/>
              </a:ext>
            </a:extLst>
          </p:cNvPr>
          <p:cNvSpPr/>
          <p:nvPr/>
        </p:nvSpPr>
        <p:spPr>
          <a:xfrm>
            <a:off x="-1" y="1126756"/>
            <a:ext cx="12192000" cy="3946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B2F841E8-9EE4-491E-AC23-38EC9ABC0CEE}"/>
              </a:ext>
            </a:extLst>
          </p:cNvPr>
          <p:cNvSpPr>
            <a:spLocks noGrp="1"/>
          </p:cNvSpPr>
          <p:nvPr>
            <p:ph type="title"/>
          </p:nvPr>
        </p:nvSpPr>
        <p:spPr>
          <a:xfrm>
            <a:off x="80865" y="303212"/>
            <a:ext cx="12027159" cy="604309"/>
          </a:xfrm>
        </p:spPr>
        <p:txBody>
          <a:bodyPr>
            <a:normAutofit/>
          </a:bodyPr>
          <a:lstStyle/>
          <a:p>
            <a:pPr algn="ctr"/>
            <a:r>
              <a:rPr lang="ro-RO" sz="3200" b="0" dirty="0">
                <a:solidFill>
                  <a:srgbClr val="FFA500"/>
                </a:solidFill>
                <a:latin typeface="Arial Nova" panose="020B0504020202020204" pitchFamily="34" charset="0"/>
              </a:rPr>
              <a:t>g</a:t>
            </a:r>
            <a:r>
              <a:rPr lang="en-US" sz="3200" b="0" dirty="0">
                <a:solidFill>
                  <a:srgbClr val="FFA500"/>
                </a:solidFill>
                <a:latin typeface="Arial Nova" panose="020B0504020202020204" pitchFamily="34" charset="0"/>
              </a:rPr>
              <a:t>it</a:t>
            </a:r>
            <a:endParaRPr lang="en-US" sz="3200" dirty="0">
              <a:solidFill>
                <a:srgbClr val="FFA500"/>
              </a:solidFill>
              <a:latin typeface="Arial Nova" panose="020B0504020202020204" pitchFamily="34" charset="0"/>
            </a:endParaRPr>
          </a:p>
        </p:txBody>
      </p:sp>
      <p:sp>
        <p:nvSpPr>
          <p:cNvPr id="17" name="Foliennummernplatzhalter 2">
            <a:extLst>
              <a:ext uri="{FF2B5EF4-FFF2-40B4-BE49-F238E27FC236}">
                <a16:creationId xmlns:a16="http://schemas.microsoft.com/office/drawing/2014/main" id="{A39C863C-A5C3-44FD-820E-5808BF6F4C53}"/>
              </a:ext>
            </a:extLst>
          </p:cNvPr>
          <p:cNvSpPr txBox="1">
            <a:spLocks/>
          </p:cNvSpPr>
          <p:nvPr/>
        </p:nvSpPr>
        <p:spPr>
          <a:xfrm>
            <a:off x="11472855" y="6381118"/>
            <a:ext cx="326367" cy="12209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7</a:t>
            </a:fld>
            <a:endParaRPr lang="en-US" dirty="0"/>
          </a:p>
        </p:txBody>
      </p:sp>
      <p:sp>
        <p:nvSpPr>
          <p:cNvPr id="18" name="Fußzeilenplatzhalter 3">
            <a:extLst>
              <a:ext uri="{FF2B5EF4-FFF2-40B4-BE49-F238E27FC236}">
                <a16:creationId xmlns:a16="http://schemas.microsoft.com/office/drawing/2014/main" id="{ACCF54FB-A14E-4D58-ADB7-AB266BA807A5}"/>
              </a:ext>
            </a:extLst>
          </p:cNvPr>
          <p:cNvSpPr txBox="1">
            <a:spLocks/>
          </p:cNvSpPr>
          <p:nvPr/>
        </p:nvSpPr>
        <p:spPr>
          <a:xfrm>
            <a:off x="9083041" y="6385749"/>
            <a:ext cx="2152540" cy="1690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
        <p:nvSpPr>
          <p:cNvPr id="19" name="Footer Placeholder 24">
            <a:extLst>
              <a:ext uri="{FF2B5EF4-FFF2-40B4-BE49-F238E27FC236}">
                <a16:creationId xmlns:a16="http://schemas.microsoft.com/office/drawing/2014/main" id="{E9BC434B-1C36-4ED9-A710-341EEEB2E8B0}"/>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1" name="Picture 20">
            <a:extLst>
              <a:ext uri="{FF2B5EF4-FFF2-40B4-BE49-F238E27FC236}">
                <a16:creationId xmlns:a16="http://schemas.microsoft.com/office/drawing/2014/main" id="{ECCB87FB-1F18-4A14-B9FF-E390BDE31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3" name="Straight Connector 22">
            <a:extLst>
              <a:ext uri="{FF2B5EF4-FFF2-40B4-BE49-F238E27FC236}">
                <a16:creationId xmlns:a16="http://schemas.microsoft.com/office/drawing/2014/main" id="{28EEE828-AE23-4CBE-9B38-DB6517C25378}"/>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68C9372-F6F7-4CF5-AE7D-F6A88506FEA3}"/>
              </a:ext>
            </a:extLst>
          </p:cNvPr>
          <p:cNvSpPr/>
          <p:nvPr/>
        </p:nvSpPr>
        <p:spPr>
          <a:xfrm>
            <a:off x="2737268" y="2556751"/>
            <a:ext cx="6717464" cy="577955"/>
          </a:xfrm>
          <a:prstGeom prst="roundRect">
            <a:avLst/>
          </a:prstGeom>
          <a:solidFill>
            <a:srgbClr val="EB9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Salvează fiecare versiune de proiect</a:t>
            </a:r>
            <a:endParaRPr lang="en-US" dirty="0"/>
          </a:p>
        </p:txBody>
      </p:sp>
      <p:sp>
        <p:nvSpPr>
          <p:cNvPr id="24" name="Rectangle: Rounded Corners 23">
            <a:extLst>
              <a:ext uri="{FF2B5EF4-FFF2-40B4-BE49-F238E27FC236}">
                <a16:creationId xmlns:a16="http://schemas.microsoft.com/office/drawing/2014/main" id="{B22ACDCB-7E85-4750-ADB2-C692E9F8D0C0}"/>
              </a:ext>
            </a:extLst>
          </p:cNvPr>
          <p:cNvSpPr/>
          <p:nvPr/>
        </p:nvSpPr>
        <p:spPr>
          <a:xfrm>
            <a:off x="2262889" y="3365455"/>
            <a:ext cx="7663109" cy="577955"/>
          </a:xfrm>
          <a:prstGeom prst="roundRect">
            <a:avLst/>
          </a:prstGeom>
          <a:solidFill>
            <a:srgbClr val="FD1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Oferă posibilitatea de a ne întoarce la orice versiune de proiect</a:t>
            </a:r>
            <a:endParaRPr lang="en-US" dirty="0"/>
          </a:p>
        </p:txBody>
      </p:sp>
      <p:sp>
        <p:nvSpPr>
          <p:cNvPr id="25" name="Title 2">
            <a:extLst>
              <a:ext uri="{FF2B5EF4-FFF2-40B4-BE49-F238E27FC236}">
                <a16:creationId xmlns:a16="http://schemas.microsoft.com/office/drawing/2014/main" id="{26C68016-BDF4-416D-8A56-2DEE20D65758}"/>
              </a:ext>
            </a:extLst>
          </p:cNvPr>
          <p:cNvSpPr txBox="1">
            <a:spLocks/>
          </p:cNvSpPr>
          <p:nvPr/>
        </p:nvSpPr>
        <p:spPr>
          <a:xfrm>
            <a:off x="3911296" y="1599749"/>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Why git ?</a:t>
            </a:r>
            <a:endParaRPr lang="en-US" sz="3200" dirty="0">
              <a:solidFill>
                <a:schemeClr val="tx1">
                  <a:lumMod val="75000"/>
                  <a:lumOff val="25000"/>
                </a:schemeClr>
              </a:solidFill>
              <a:latin typeface="Arial Nova" panose="020B0504020202020204" pitchFamily="34" charset="0"/>
            </a:endParaRPr>
          </a:p>
        </p:txBody>
      </p:sp>
      <p:sp>
        <p:nvSpPr>
          <p:cNvPr id="26" name="Rectangle: Rounded Corners 25">
            <a:extLst>
              <a:ext uri="{FF2B5EF4-FFF2-40B4-BE49-F238E27FC236}">
                <a16:creationId xmlns:a16="http://schemas.microsoft.com/office/drawing/2014/main" id="{FD760A98-AF59-47B4-8AA5-A13A74FC39BB}"/>
              </a:ext>
            </a:extLst>
          </p:cNvPr>
          <p:cNvSpPr/>
          <p:nvPr/>
        </p:nvSpPr>
        <p:spPr>
          <a:xfrm>
            <a:off x="1791622" y="4185511"/>
            <a:ext cx="8605644" cy="577955"/>
          </a:xfrm>
          <a:prstGeom prst="roundRect">
            <a:avLst/>
          </a:prstGeom>
          <a:solidFill>
            <a:srgbClr val="00D4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t>Oferă posiblitatea de a lucra fără a afecta sursa originală a proiectului</a:t>
            </a:r>
            <a:endParaRPr lang="en-US" dirty="0"/>
          </a:p>
        </p:txBody>
      </p:sp>
    </p:spTree>
    <p:extLst>
      <p:ext uri="{BB962C8B-B14F-4D97-AF65-F5344CB8AC3E}">
        <p14:creationId xmlns:p14="http://schemas.microsoft.com/office/powerpoint/2010/main" val="317076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79C38E3-A2F1-4200-90FA-BD32AC85FA76}"/>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EA6B38-6485-4459-9AAB-94EB98A36134}"/>
              </a:ext>
            </a:extLst>
          </p:cNvPr>
          <p:cNvSpPr/>
          <p:nvPr/>
        </p:nvSpPr>
        <p:spPr>
          <a:xfrm>
            <a:off x="83976" y="83977"/>
            <a:ext cx="12027159" cy="66901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CB8DEE-F8D9-4658-A6E1-5A1F921A6CA0}"/>
              </a:ext>
            </a:extLst>
          </p:cNvPr>
          <p:cNvSpPr/>
          <p:nvPr/>
        </p:nvSpPr>
        <p:spPr>
          <a:xfrm>
            <a:off x="-1" y="1126756"/>
            <a:ext cx="12192000" cy="4678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
            <a:extLst>
              <a:ext uri="{FF2B5EF4-FFF2-40B4-BE49-F238E27FC236}">
                <a16:creationId xmlns:a16="http://schemas.microsoft.com/office/drawing/2014/main" id="{CCD2B179-B84B-4E37-98A3-AE8933D74920}"/>
              </a:ext>
            </a:extLst>
          </p:cNvPr>
          <p:cNvSpPr>
            <a:spLocks noGrp="1"/>
          </p:cNvSpPr>
          <p:nvPr>
            <p:ph type="title"/>
          </p:nvPr>
        </p:nvSpPr>
        <p:spPr>
          <a:xfrm>
            <a:off x="80865" y="303212"/>
            <a:ext cx="12027159" cy="604309"/>
          </a:xfrm>
        </p:spPr>
        <p:txBody>
          <a:bodyPr>
            <a:normAutofit/>
          </a:bodyPr>
          <a:lstStyle/>
          <a:p>
            <a:pPr algn="ctr"/>
            <a:r>
              <a:rPr lang="ro-RO" sz="3200" b="0" dirty="0">
                <a:solidFill>
                  <a:srgbClr val="FFA500"/>
                </a:solidFill>
                <a:latin typeface="Arial Nova" panose="020B0504020202020204" pitchFamily="34" charset="0"/>
              </a:rPr>
              <a:t>g</a:t>
            </a:r>
            <a:r>
              <a:rPr lang="en-US" sz="3200" b="0" dirty="0">
                <a:solidFill>
                  <a:srgbClr val="FFA500"/>
                </a:solidFill>
                <a:latin typeface="Arial Nova" panose="020B0504020202020204" pitchFamily="34" charset="0"/>
              </a:rPr>
              <a:t>it</a:t>
            </a:r>
            <a:r>
              <a:rPr lang="ro-RO" sz="3200" b="0" dirty="0">
                <a:solidFill>
                  <a:srgbClr val="FFA500"/>
                </a:solidFill>
                <a:latin typeface="Arial Nova" panose="020B0504020202020204" pitchFamily="34" charset="0"/>
              </a:rPr>
              <a:t> Workflow</a:t>
            </a:r>
            <a:endParaRPr lang="en-US" sz="3200" dirty="0">
              <a:solidFill>
                <a:srgbClr val="FFA500"/>
              </a:solidFill>
              <a:latin typeface="Arial Nova" panose="020B0504020202020204" pitchFamily="34" charset="0"/>
            </a:endParaRPr>
          </a:p>
        </p:txBody>
      </p:sp>
      <p:sp>
        <p:nvSpPr>
          <p:cNvPr id="23" name="Foliennummernplatzhalter 2">
            <a:extLst>
              <a:ext uri="{FF2B5EF4-FFF2-40B4-BE49-F238E27FC236}">
                <a16:creationId xmlns:a16="http://schemas.microsoft.com/office/drawing/2014/main" id="{008B911B-F5EF-4D25-91CE-9FD9FBB5ED8A}"/>
              </a:ext>
            </a:extLst>
          </p:cNvPr>
          <p:cNvSpPr txBox="1">
            <a:spLocks/>
          </p:cNvSpPr>
          <p:nvPr/>
        </p:nvSpPr>
        <p:spPr>
          <a:xfrm>
            <a:off x="11472855" y="6381118"/>
            <a:ext cx="326367" cy="12209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8</a:t>
            </a:fld>
            <a:endParaRPr lang="en-US" dirty="0"/>
          </a:p>
        </p:txBody>
      </p:sp>
      <p:sp>
        <p:nvSpPr>
          <p:cNvPr id="24" name="Fußzeilenplatzhalter 3">
            <a:extLst>
              <a:ext uri="{FF2B5EF4-FFF2-40B4-BE49-F238E27FC236}">
                <a16:creationId xmlns:a16="http://schemas.microsoft.com/office/drawing/2014/main" id="{E7B8D6BF-DFD6-45B9-B9A1-6810A3B40FB3}"/>
              </a:ext>
            </a:extLst>
          </p:cNvPr>
          <p:cNvSpPr txBox="1">
            <a:spLocks/>
          </p:cNvSpPr>
          <p:nvPr/>
        </p:nvSpPr>
        <p:spPr>
          <a:xfrm>
            <a:off x="9022081" y="6385749"/>
            <a:ext cx="2213500" cy="16902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Luca Andrei © Continental AG</a:t>
            </a:r>
          </a:p>
        </p:txBody>
      </p:sp>
      <p:sp>
        <p:nvSpPr>
          <p:cNvPr id="25" name="Footer Placeholder 24">
            <a:extLst>
              <a:ext uri="{FF2B5EF4-FFF2-40B4-BE49-F238E27FC236}">
                <a16:creationId xmlns:a16="http://schemas.microsoft.com/office/drawing/2014/main" id="{22735350-8D69-4E31-B3B4-66085BCF4556}"/>
              </a:ext>
            </a:extLst>
          </p:cNvPr>
          <p:cNvSpPr>
            <a:spLocks noGrp="1"/>
          </p:cNvSpPr>
          <p:nvPr>
            <p:ph type="ftr" sz="quarter" idx="11"/>
          </p:nvPr>
        </p:nvSpPr>
        <p:spPr>
          <a:xfrm>
            <a:off x="569167" y="6306258"/>
            <a:ext cx="2211354" cy="365125"/>
          </a:xfrm>
        </p:spPr>
        <p:txBody>
          <a:bodyPr/>
          <a:lstStyle/>
          <a:p>
            <a:r>
              <a:rPr lang="en-US" dirty="0">
                <a:solidFill>
                  <a:schemeClr val="bg1"/>
                </a:solidFill>
              </a:rPr>
              <a:t>CI FFM Team</a:t>
            </a:r>
          </a:p>
        </p:txBody>
      </p:sp>
      <p:pic>
        <p:nvPicPr>
          <p:cNvPr id="26" name="Picture 25">
            <a:extLst>
              <a:ext uri="{FF2B5EF4-FFF2-40B4-BE49-F238E27FC236}">
                <a16:creationId xmlns:a16="http://schemas.microsoft.com/office/drawing/2014/main" id="{E6611969-2B2F-4630-BC80-E16D640F0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78" y="5852201"/>
            <a:ext cx="2563373" cy="791192"/>
          </a:xfrm>
          <a:prstGeom prst="rect">
            <a:avLst/>
          </a:prstGeom>
        </p:spPr>
      </p:pic>
      <p:cxnSp>
        <p:nvCxnSpPr>
          <p:cNvPr id="27" name="Straight Connector 26">
            <a:extLst>
              <a:ext uri="{FF2B5EF4-FFF2-40B4-BE49-F238E27FC236}">
                <a16:creationId xmlns:a16="http://schemas.microsoft.com/office/drawing/2014/main" id="{F9CF8331-DFD0-4486-BE27-0E380BC7811A}"/>
              </a:ext>
            </a:extLst>
          </p:cNvPr>
          <p:cNvCxnSpPr/>
          <p:nvPr/>
        </p:nvCxnSpPr>
        <p:spPr>
          <a:xfrm>
            <a:off x="317241" y="5805548"/>
            <a:ext cx="113366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itle 2">
            <a:extLst>
              <a:ext uri="{FF2B5EF4-FFF2-40B4-BE49-F238E27FC236}">
                <a16:creationId xmlns:a16="http://schemas.microsoft.com/office/drawing/2014/main" id="{AB502EC9-6B20-40ED-BBC6-80713F9C735B}"/>
              </a:ext>
            </a:extLst>
          </p:cNvPr>
          <p:cNvSpPr txBox="1">
            <a:spLocks/>
          </p:cNvSpPr>
          <p:nvPr/>
        </p:nvSpPr>
        <p:spPr>
          <a:xfrm>
            <a:off x="3911296" y="1317216"/>
            <a:ext cx="4366296" cy="604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sz="3200" dirty="0">
                <a:solidFill>
                  <a:schemeClr val="tx1">
                    <a:lumMod val="75000"/>
                    <a:lumOff val="25000"/>
                  </a:schemeClr>
                </a:solidFill>
                <a:latin typeface="Arial Nova" panose="020B0504020202020204" pitchFamily="34" charset="0"/>
              </a:rPr>
              <a:t>Stages of git</a:t>
            </a:r>
            <a:endParaRPr lang="en-US" sz="3200" dirty="0">
              <a:solidFill>
                <a:schemeClr val="tx1">
                  <a:lumMod val="75000"/>
                  <a:lumOff val="25000"/>
                </a:schemeClr>
              </a:solidFill>
              <a:latin typeface="Arial Nova" panose="020B0504020202020204" pitchFamily="34" charset="0"/>
            </a:endParaRPr>
          </a:p>
        </p:txBody>
      </p:sp>
      <p:pic>
        <p:nvPicPr>
          <p:cNvPr id="33" name="Picture 32">
            <a:extLst>
              <a:ext uri="{FF2B5EF4-FFF2-40B4-BE49-F238E27FC236}">
                <a16:creationId xmlns:a16="http://schemas.microsoft.com/office/drawing/2014/main" id="{285A8338-68D5-4FFC-8C35-A3C6566216DD}"/>
              </a:ext>
            </a:extLst>
          </p:cNvPr>
          <p:cNvPicPr>
            <a:picLocks noChangeAspect="1"/>
          </p:cNvPicPr>
          <p:nvPr/>
        </p:nvPicPr>
        <p:blipFill>
          <a:blip r:embed="rId4"/>
          <a:stretch>
            <a:fillRect/>
          </a:stretch>
        </p:blipFill>
        <p:spPr>
          <a:xfrm>
            <a:off x="2790363" y="1977937"/>
            <a:ext cx="6611273" cy="3562847"/>
          </a:xfrm>
          <a:prstGeom prst="rect">
            <a:avLst/>
          </a:prstGeom>
        </p:spPr>
      </p:pic>
    </p:spTree>
    <p:extLst>
      <p:ext uri="{BB962C8B-B14F-4D97-AF65-F5344CB8AC3E}">
        <p14:creationId xmlns:p14="http://schemas.microsoft.com/office/powerpoint/2010/main" val="4049893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5B1577-D5CF-46F8-A5FD-53616BC9D135}"/>
              </a:ext>
            </a:extLst>
          </p:cNvPr>
          <p:cNvPicPr>
            <a:picLocks noChangeAspect="1"/>
          </p:cNvPicPr>
          <p:nvPr/>
        </p:nvPicPr>
        <p:blipFill>
          <a:blip r:embed="rId3">
            <a:alphaModFix amt="5000"/>
          </a:blip>
          <a:stretch>
            <a:fillRect/>
          </a:stretch>
        </p:blipFill>
        <p:spPr>
          <a:xfrm>
            <a:off x="502571" y="1538514"/>
            <a:ext cx="11276555" cy="4573375"/>
          </a:xfrm>
          <a:prstGeom prst="rect">
            <a:avLst/>
          </a:prstGeom>
        </p:spPr>
      </p:pic>
      <p:sp>
        <p:nvSpPr>
          <p:cNvPr id="4" name="Titel 12">
            <a:extLst>
              <a:ext uri="{FF2B5EF4-FFF2-40B4-BE49-F238E27FC236}">
                <a16:creationId xmlns:a16="http://schemas.microsoft.com/office/drawing/2014/main" id="{88B4A82C-1DA5-4A40-AA63-AE9CEA7942B7}"/>
              </a:ext>
            </a:extLst>
          </p:cNvPr>
          <p:cNvSpPr txBox="1">
            <a:spLocks/>
          </p:cNvSpPr>
          <p:nvPr/>
        </p:nvSpPr>
        <p:spPr>
          <a:xfrm>
            <a:off x="395289" y="149225"/>
            <a:ext cx="8353425" cy="720725"/>
          </a:xfrm>
          <a:prstGeom prst="rect">
            <a:avLst/>
          </a:prstGeom>
        </p:spPr>
        <p:txBody>
          <a:bodyPr vert="horz" lIns="0" tIns="0" rIns="91440" bIns="0" rtlCol="0" anchor="b" anchorCtr="0">
            <a:normAutofit/>
          </a:bodyPr>
          <a:lstStyle>
            <a:lvl1pPr algn="l" defTabSz="914400" rtl="0" eaLnBrk="1" latinLnBrk="0" hangingPunct="1">
              <a:lnSpc>
                <a:spcPct val="95000"/>
              </a:lnSpc>
              <a:spcBef>
                <a:spcPct val="0"/>
              </a:spcBef>
              <a:buNone/>
              <a:defRPr sz="2400" b="1" kern="1200">
                <a:solidFill>
                  <a:schemeClr val="accent1"/>
                </a:solidFill>
                <a:latin typeface="+mj-lt"/>
                <a:ea typeface="+mj-ea"/>
                <a:cs typeface="Arial" pitchFamily="34" charset="0"/>
              </a:defRPr>
            </a:lvl1pPr>
          </a:lstStyle>
          <a:p>
            <a:r>
              <a:rPr lang="en-US" sz="3200" dirty="0">
                <a:solidFill>
                  <a:srgbClr val="FFA500"/>
                </a:solidFill>
                <a:latin typeface="Arial Nova" panose="020B0504020202020204" pitchFamily="34" charset="0"/>
              </a:rPr>
              <a:t>Agenda</a:t>
            </a:r>
          </a:p>
        </p:txBody>
      </p:sp>
      <p:sp>
        <p:nvSpPr>
          <p:cNvPr id="6" name="Foliennummernplatzhalter 2">
            <a:extLst>
              <a:ext uri="{FF2B5EF4-FFF2-40B4-BE49-F238E27FC236}">
                <a16:creationId xmlns:a16="http://schemas.microsoft.com/office/drawing/2014/main" id="{D98378B5-F66D-4519-9B9A-1169FE6C7AB7}"/>
              </a:ext>
            </a:extLst>
          </p:cNvPr>
          <p:cNvSpPr txBox="1">
            <a:spLocks/>
          </p:cNvSpPr>
          <p:nvPr/>
        </p:nvSpPr>
        <p:spPr>
          <a:xfrm>
            <a:off x="11472855" y="6465097"/>
            <a:ext cx="326367" cy="12209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48181-2C78-49CB-8C52-912A07842C2E}" type="slidenum">
              <a:rPr lang="en-US" smtClean="0"/>
              <a:pPr/>
              <a:t>9</a:t>
            </a:fld>
            <a:endParaRPr lang="en-US" dirty="0"/>
          </a:p>
        </p:txBody>
      </p:sp>
      <p:sp>
        <p:nvSpPr>
          <p:cNvPr id="7" name="Fußzeilenplatzhalter 3">
            <a:extLst>
              <a:ext uri="{FF2B5EF4-FFF2-40B4-BE49-F238E27FC236}">
                <a16:creationId xmlns:a16="http://schemas.microsoft.com/office/drawing/2014/main" id="{DD3AB149-810F-44C6-8DC9-ECA82841A37E}"/>
              </a:ext>
            </a:extLst>
          </p:cNvPr>
          <p:cNvSpPr txBox="1">
            <a:spLocks/>
          </p:cNvSpPr>
          <p:nvPr/>
        </p:nvSpPr>
        <p:spPr>
          <a:xfrm>
            <a:off x="8862647" y="6469728"/>
            <a:ext cx="2372934" cy="1174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Luca Andrei © Continental AG</a:t>
            </a:r>
          </a:p>
        </p:txBody>
      </p:sp>
      <p:sp>
        <p:nvSpPr>
          <p:cNvPr id="25" name="Footer Placeholder 24">
            <a:extLst>
              <a:ext uri="{FF2B5EF4-FFF2-40B4-BE49-F238E27FC236}">
                <a16:creationId xmlns:a16="http://schemas.microsoft.com/office/drawing/2014/main" id="{9DEE5AAE-11FB-4CF5-87BC-9EEF0DA6E29B}"/>
              </a:ext>
            </a:extLst>
          </p:cNvPr>
          <p:cNvSpPr>
            <a:spLocks noGrp="1"/>
          </p:cNvSpPr>
          <p:nvPr>
            <p:ph type="ftr" sz="quarter" idx="11"/>
          </p:nvPr>
        </p:nvSpPr>
        <p:spPr>
          <a:xfrm>
            <a:off x="569167" y="6343582"/>
            <a:ext cx="2211354" cy="365125"/>
          </a:xfrm>
        </p:spPr>
        <p:txBody>
          <a:bodyPr/>
          <a:lstStyle/>
          <a:p>
            <a:r>
              <a:rPr lang="en-US" dirty="0"/>
              <a:t>CI FFM Team</a:t>
            </a:r>
          </a:p>
        </p:txBody>
      </p:sp>
      <p:pic>
        <p:nvPicPr>
          <p:cNvPr id="28" name="Picture 27">
            <a:extLst>
              <a:ext uri="{FF2B5EF4-FFF2-40B4-BE49-F238E27FC236}">
                <a16:creationId xmlns:a16="http://schemas.microsoft.com/office/drawing/2014/main" id="{27F408F3-2DAC-4267-9C77-1AD808883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78" y="5894538"/>
            <a:ext cx="2563373" cy="787910"/>
          </a:xfrm>
          <a:prstGeom prst="rect">
            <a:avLst/>
          </a:prstGeom>
        </p:spPr>
      </p:pic>
      <p:sp>
        <p:nvSpPr>
          <p:cNvPr id="3" name="Rectangle 2">
            <a:extLst>
              <a:ext uri="{FF2B5EF4-FFF2-40B4-BE49-F238E27FC236}">
                <a16:creationId xmlns:a16="http://schemas.microsoft.com/office/drawing/2014/main" id="{9E9135F7-6CEA-4910-9C5D-D6F4ED5ECF42}"/>
              </a:ext>
            </a:extLst>
          </p:cNvPr>
          <p:cNvSpPr/>
          <p:nvPr/>
        </p:nvSpPr>
        <p:spPr>
          <a:xfrm>
            <a:off x="392777" y="1039560"/>
            <a:ext cx="10725165" cy="4324774"/>
          </a:xfrm>
          <a:prstGeom prst="rect">
            <a:avLst/>
          </a:prstGeom>
        </p:spPr>
        <p:txBody>
          <a:bodyPr wrap="square">
            <a:spAutoFit/>
          </a:bodyPr>
          <a:lstStyle/>
          <a:p>
            <a:pPr marL="285750" indent="-285750" fontAlgn="base">
              <a:lnSpc>
                <a:spcPct val="200000"/>
              </a:lnSpc>
              <a:buFont typeface="Arial" panose="020B0604020202020204" pitchFamily="34" charset="0"/>
              <a:buChar char="›"/>
            </a:pPr>
            <a:r>
              <a:rPr lang="en-US" dirty="0">
                <a:latin typeface="Arial" panose="020B0604020202020204" pitchFamily="34" charset="0"/>
              </a:rPr>
              <a:t>1. </a:t>
            </a:r>
            <a:r>
              <a:rPr lang="ro-RO" dirty="0">
                <a:latin typeface="Arial" panose="020B0604020202020204" pitchFamily="34" charset="0"/>
              </a:rPr>
              <a:t>Introduction in CI/CD procesess</a:t>
            </a:r>
            <a:r>
              <a:rPr lang="en-US" sz="1400" dirty="0">
                <a:latin typeface="Arial" panose="020B0604020202020204" pitchFamily="34" charset="0"/>
              </a:rPr>
              <a:t>​</a:t>
            </a:r>
          </a:p>
          <a:p>
            <a:pPr marL="285750" indent="-285750" fontAlgn="base">
              <a:lnSpc>
                <a:spcPct val="200000"/>
              </a:lnSpc>
              <a:buFont typeface="Arial" panose="020B0604020202020204" pitchFamily="34" charset="0"/>
              <a:buChar char="›"/>
            </a:pPr>
            <a:r>
              <a:rPr lang="en-US" dirty="0">
                <a:latin typeface="Arial" panose="020B0604020202020204" pitchFamily="34" charset="0"/>
              </a:rPr>
              <a:t>2. </a:t>
            </a:r>
            <a:r>
              <a:rPr lang="ro-RO" dirty="0">
                <a:latin typeface="Arial" panose="020B0604020202020204" pitchFamily="34" charset="0"/>
              </a:rPr>
              <a:t>git </a:t>
            </a:r>
            <a:r>
              <a:rPr lang="ro-RO" sz="1400" dirty="0">
                <a:latin typeface="Arial" panose="020B0604020202020204" pitchFamily="34" charset="0"/>
              </a:rPr>
              <a:t>- A distributed version control system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b="1" dirty="0">
                <a:solidFill>
                  <a:srgbClr val="DD9306"/>
                </a:solidFill>
                <a:latin typeface="Arial" panose="020B0604020202020204" pitchFamily="34" charset="0"/>
              </a:rPr>
              <a:t>3. </a:t>
            </a:r>
            <a:r>
              <a:rPr lang="ro-RO" b="1" dirty="0">
                <a:solidFill>
                  <a:srgbClr val="DD9306"/>
                </a:solidFill>
                <a:latin typeface="Arial" panose="020B0604020202020204" pitchFamily="34" charset="0"/>
              </a:rPr>
              <a:t>gerrit</a:t>
            </a:r>
            <a:r>
              <a:rPr lang="en-US" sz="1400" b="1" dirty="0">
                <a:solidFill>
                  <a:srgbClr val="DD9306"/>
                </a:solidFill>
                <a:latin typeface="Arial" panose="020B0604020202020204" pitchFamily="34" charset="0"/>
              </a:rPr>
              <a:t>​</a:t>
            </a:r>
            <a:r>
              <a:rPr lang="ro-RO" sz="1400" b="1" dirty="0">
                <a:solidFill>
                  <a:srgbClr val="DD9306"/>
                </a:solidFill>
                <a:latin typeface="Arial" panose="020B0604020202020204" pitchFamily="34" charset="0"/>
              </a:rPr>
              <a:t> - Web based code review and repository management for git.</a:t>
            </a:r>
            <a:endParaRPr lang="en-US" sz="1400" b="1" dirty="0">
              <a:solidFill>
                <a:srgbClr val="DD9306"/>
              </a:solidFill>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4. </a:t>
            </a:r>
            <a:r>
              <a:rPr lang="ro-RO" dirty="0">
                <a:solidFill>
                  <a:srgbClr val="000000"/>
                </a:solidFill>
                <a:latin typeface="Arial" panose="020B0604020202020204" pitchFamily="34" charset="0"/>
              </a:rPr>
              <a:t>Github</a:t>
            </a:r>
            <a:r>
              <a:rPr lang="en-US" dirty="0">
                <a:latin typeface="Arial" panose="020B0604020202020204" pitchFamily="34" charset="0"/>
              </a:rPr>
              <a:t>​</a:t>
            </a:r>
            <a:r>
              <a:rPr lang="ro-RO" dirty="0">
                <a:latin typeface="Arial" panose="020B0604020202020204" pitchFamily="34" charset="0"/>
              </a:rPr>
              <a:t> </a:t>
            </a:r>
            <a:r>
              <a:rPr lang="ro-RO" sz="1400" dirty="0">
                <a:latin typeface="Arial" panose="020B0604020202020204" pitchFamily="34" charset="0"/>
              </a:rPr>
              <a:t>- git repository hosting service, web based interface for git. </a:t>
            </a:r>
            <a:endParaRPr lang="en-US" sz="1400" dirty="0">
              <a:latin typeface="Arial" panose="020B0604020202020204" pitchFamily="34" charset="0"/>
            </a:endParaRPr>
          </a:p>
          <a:p>
            <a:pPr marL="285750" indent="-285750" fontAlgn="base">
              <a:lnSpc>
                <a:spcPct val="200000"/>
              </a:lnSpc>
              <a:buFont typeface="Arial" panose="020B0604020202020204" pitchFamily="34" charset="0"/>
              <a:buChar char="›"/>
            </a:pPr>
            <a:r>
              <a:rPr lang="en-US" dirty="0">
                <a:solidFill>
                  <a:srgbClr val="000000"/>
                </a:solidFill>
                <a:latin typeface="Arial" panose="020B0604020202020204" pitchFamily="34" charset="0"/>
              </a:rPr>
              <a:t>5. </a:t>
            </a:r>
            <a:r>
              <a:rPr lang="ro-RO" dirty="0">
                <a:solidFill>
                  <a:srgbClr val="000000"/>
                </a:solidFill>
                <a:latin typeface="Arial" panose="020B0604020202020204" pitchFamily="34" charset="0"/>
              </a:rPr>
              <a:t>Jenkins </a:t>
            </a:r>
            <a:r>
              <a:rPr lang="ro-RO" sz="1400" dirty="0">
                <a:solidFill>
                  <a:srgbClr val="000000"/>
                </a:solidFill>
                <a:latin typeface="Arial" panose="020B0604020202020204" pitchFamily="34" charset="0"/>
              </a:rPr>
              <a:t>– Free and open source automation server.</a:t>
            </a:r>
          </a:p>
          <a:p>
            <a:pPr marL="285750" indent="-285750" fontAlgn="base">
              <a:lnSpc>
                <a:spcPct val="200000"/>
              </a:lnSpc>
              <a:buFont typeface="Arial" panose="020B0604020202020204" pitchFamily="34" charset="0"/>
              <a:buChar char="›"/>
            </a:pPr>
            <a:r>
              <a:rPr lang="ro-RO" b="0" i="0" dirty="0">
                <a:solidFill>
                  <a:srgbClr val="000000"/>
                </a:solidFill>
                <a:effectLst/>
                <a:latin typeface="Arial" panose="020B0604020202020204" pitchFamily="34" charset="0"/>
              </a:rPr>
              <a:t>6. Workflow</a:t>
            </a:r>
            <a:endParaRPr lang="ro-RO" sz="1400" b="0" i="0" dirty="0">
              <a:solidFill>
                <a:srgbClr val="000000"/>
              </a:solidFill>
              <a:effectLst/>
              <a:latin typeface="Arial" panose="020B0604020202020204" pitchFamily="34" charset="0"/>
            </a:endParaRPr>
          </a:p>
          <a:p>
            <a:pPr marL="285750" indent="-285750" fontAlgn="base">
              <a:lnSpc>
                <a:spcPct val="200000"/>
              </a:lnSpc>
              <a:buFont typeface="Arial" panose="020B0604020202020204" pitchFamily="34" charset="0"/>
              <a:buChar char="›"/>
            </a:pPr>
            <a:r>
              <a:rPr lang="ro-RO" sz="1600" b="1" dirty="0">
                <a:solidFill>
                  <a:srgbClr val="000000"/>
                </a:solidFill>
                <a:latin typeface="Arial" panose="020B0604020202020204" pitchFamily="34" charset="0"/>
              </a:rPr>
              <a:t>Questions</a:t>
            </a:r>
            <a:r>
              <a:rPr lang="ro-RO" sz="1200" dirty="0">
                <a:solidFill>
                  <a:srgbClr val="000000"/>
                </a:solidFill>
                <a:latin typeface="Arial" panose="020B0604020202020204" pitchFamily="34" charset="0"/>
              </a:rPr>
              <a:t> </a:t>
            </a:r>
            <a:r>
              <a:rPr lang="ro-RO" sz="1400" dirty="0">
                <a:solidFill>
                  <a:srgbClr val="000000"/>
                </a:solidFill>
                <a:latin typeface="Arial" panose="020B0604020202020204" pitchFamily="34" charset="0"/>
              </a:rPr>
              <a:t>(1</a:t>
            </a:r>
            <a:r>
              <a:rPr lang="en-US" sz="1400" dirty="0">
                <a:solidFill>
                  <a:srgbClr val="000000"/>
                </a:solidFill>
                <a:latin typeface="Arial" panose="020B0604020202020204" pitchFamily="34" charset="0"/>
              </a:rPr>
              <a:t>0</a:t>
            </a:r>
            <a:r>
              <a:rPr lang="ro-RO" sz="1400" dirty="0">
                <a:solidFill>
                  <a:srgbClr val="000000"/>
                </a:solidFill>
                <a:latin typeface="Arial" panose="020B0604020202020204" pitchFamily="34" charset="0"/>
              </a:rPr>
              <a:t> min)</a:t>
            </a:r>
          </a:p>
          <a:p>
            <a:pPr marL="285750" indent="-285750" fontAlgn="base">
              <a:lnSpc>
                <a:spcPct val="200000"/>
              </a:lnSpc>
              <a:buFont typeface="Arial" panose="020B0604020202020204" pitchFamily="34" charset="0"/>
              <a:buChar char="›"/>
            </a:pPr>
            <a:r>
              <a:rPr lang="ro-RO" sz="1600" b="1" i="0" dirty="0">
                <a:solidFill>
                  <a:srgbClr val="000000"/>
                </a:solidFill>
                <a:effectLst/>
                <a:latin typeface="Arial" panose="020B0604020202020204" pitchFamily="34" charset="0"/>
              </a:rPr>
              <a:t>Break</a:t>
            </a:r>
            <a:r>
              <a:rPr lang="ro-RO" sz="1200" b="0" i="0" dirty="0">
                <a:solidFill>
                  <a:srgbClr val="000000"/>
                </a:solidFill>
                <a:effectLst/>
                <a:latin typeface="Arial" panose="020B0604020202020204" pitchFamily="34" charset="0"/>
              </a:rPr>
              <a:t> </a:t>
            </a:r>
            <a:r>
              <a:rPr lang="ro-RO" sz="1400" b="0" i="0" dirty="0">
                <a:solidFill>
                  <a:srgbClr val="000000"/>
                </a:solidFill>
                <a:effectLst/>
                <a:latin typeface="Arial" panose="020B0604020202020204" pitchFamily="34" charset="0"/>
              </a:rPr>
              <a:t>(20 min)</a:t>
            </a:r>
            <a:endParaRPr lang="ro-RO" sz="12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3043538485"/>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5157</Words>
  <Application>Microsoft Office PowerPoint</Application>
  <PresentationFormat>Widescreen</PresentationFormat>
  <Paragraphs>572</Paragraphs>
  <Slides>37</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Arial Nova</vt:lpstr>
      <vt:lpstr>Arial Unicode MS</vt:lpstr>
      <vt:lpstr>Calibri</vt:lpstr>
      <vt:lpstr>Calibri Light</vt:lpstr>
      <vt:lpstr>Office Theme</vt:lpstr>
      <vt:lpstr>CONTINOUS INTEGRATION CI Tools: Git, Gerrit, Github, Jenkins</vt:lpstr>
      <vt:lpstr>PowerPoint Presentation</vt:lpstr>
      <vt:lpstr>PowerPoint Presentation</vt:lpstr>
      <vt:lpstr>Introduction in CI/CD procesess </vt:lpstr>
      <vt:lpstr>PowerPoint Presentation</vt:lpstr>
      <vt:lpstr>git</vt:lpstr>
      <vt:lpstr>git</vt:lpstr>
      <vt:lpstr>git Workflow</vt:lpstr>
      <vt:lpstr>PowerPoint Presentation</vt:lpstr>
      <vt:lpstr>gerrit</vt:lpstr>
      <vt:lpstr>gerrit Workflow</vt:lpstr>
      <vt:lpstr>PowerPoint Presentation</vt:lpstr>
      <vt:lpstr>GitHub</vt:lpstr>
      <vt:lpstr>GitHub Workflow</vt:lpstr>
      <vt:lpstr>PowerPoint Presentation</vt:lpstr>
      <vt:lpstr>Jenkins</vt:lpstr>
      <vt:lpstr>Jenkins</vt:lpstr>
      <vt:lpstr>PowerPoint Presentation</vt:lpstr>
      <vt:lpstr>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Continous Integration Team Frankfurt am Main – Honda Projects</dc:title>
  <dc:creator>Luca, Andrei04</dc:creator>
  <cp:lastModifiedBy>Luca, Andrei04</cp:lastModifiedBy>
  <cp:revision>224</cp:revision>
  <dcterms:created xsi:type="dcterms:W3CDTF">2020-01-29T12:12:13Z</dcterms:created>
  <dcterms:modified xsi:type="dcterms:W3CDTF">2021-12-03T06:27:16Z</dcterms:modified>
</cp:coreProperties>
</file>